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35"/>
  </p:notesMasterIdLst>
  <p:sldIdLst>
    <p:sldId id="290" r:id="rId3"/>
    <p:sldId id="291" r:id="rId4"/>
    <p:sldId id="270" r:id="rId5"/>
    <p:sldId id="258" r:id="rId6"/>
    <p:sldId id="271" r:id="rId7"/>
    <p:sldId id="273" r:id="rId8"/>
    <p:sldId id="281" r:id="rId9"/>
    <p:sldId id="274" r:id="rId10"/>
    <p:sldId id="259" r:id="rId11"/>
    <p:sldId id="261" r:id="rId12"/>
    <p:sldId id="272" r:id="rId13"/>
    <p:sldId id="262" r:id="rId14"/>
    <p:sldId id="279" r:id="rId15"/>
    <p:sldId id="269" r:id="rId16"/>
    <p:sldId id="275" r:id="rId17"/>
    <p:sldId id="288" r:id="rId18"/>
    <p:sldId id="283" r:id="rId19"/>
    <p:sldId id="284" r:id="rId20"/>
    <p:sldId id="289" r:id="rId21"/>
    <p:sldId id="285" r:id="rId22"/>
    <p:sldId id="286" r:id="rId23"/>
    <p:sldId id="287" r:id="rId24"/>
    <p:sldId id="277" r:id="rId25"/>
    <p:sldId id="278" r:id="rId26"/>
    <p:sldId id="282" r:id="rId27"/>
    <p:sldId id="263" r:id="rId28"/>
    <p:sldId id="264" r:id="rId29"/>
    <p:sldId id="265" r:id="rId30"/>
    <p:sldId id="266" r:id="rId31"/>
    <p:sldId id="280" r:id="rId32"/>
    <p:sldId id="267" r:id="rId33"/>
    <p:sldId id="268" r:id="rId34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2DA09-C163-4F75-AFEC-69D86138470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3019CAB6-0B07-4DFE-A32A-DB4DE0CEC9F0}">
      <dgm:prSet/>
      <dgm:spPr/>
      <dgm:t>
        <a:bodyPr/>
        <a:lstStyle/>
        <a:p>
          <a:r>
            <a:rPr lang="es-PE" b="0" i="0" smtClean="0"/>
            <a:t>El estudio y análisis de  modelos de colas para optimizar el tiempo y costo del servicio </a:t>
          </a:r>
          <a:endParaRPr lang="es-PE"/>
        </a:p>
      </dgm:t>
    </dgm:pt>
    <dgm:pt modelId="{960E7DC6-A6BC-459F-A796-483C3C879598}" type="parTrans" cxnId="{3E35EC0C-F987-4D11-9167-3EAFCDA45007}">
      <dgm:prSet/>
      <dgm:spPr/>
      <dgm:t>
        <a:bodyPr/>
        <a:lstStyle/>
        <a:p>
          <a:endParaRPr lang="es-PE"/>
        </a:p>
      </dgm:t>
    </dgm:pt>
    <dgm:pt modelId="{10521003-4C5C-4D39-BE8F-42E555027627}" type="sibTrans" cxnId="{3E35EC0C-F987-4D11-9167-3EAFCDA45007}">
      <dgm:prSet/>
      <dgm:spPr/>
      <dgm:t>
        <a:bodyPr/>
        <a:lstStyle/>
        <a:p>
          <a:endParaRPr lang="es-PE"/>
        </a:p>
      </dgm:t>
    </dgm:pt>
    <dgm:pt modelId="{EAE8AA2B-EF38-4AF0-A930-58094D1DCEBB}">
      <dgm:prSet/>
      <dgm:spPr/>
      <dgm:t>
        <a:bodyPr/>
        <a:lstStyle/>
        <a:p>
          <a:r>
            <a:rPr lang="es-VE" dirty="0" smtClean="0"/>
            <a:t>Plantear  el desarrollo de una herramienta que sea capaz de dar una respuesta sobre las características que tiene un determinado modelo de colas. </a:t>
          </a:r>
          <a:endParaRPr lang="es-PE" dirty="0"/>
        </a:p>
      </dgm:t>
    </dgm:pt>
    <dgm:pt modelId="{8CC51777-008F-4BA5-991F-3D937F5A8E1D}" type="parTrans" cxnId="{B0BEB467-6AD8-4E62-8719-D8E10FF48B9A}">
      <dgm:prSet/>
      <dgm:spPr/>
      <dgm:t>
        <a:bodyPr/>
        <a:lstStyle/>
        <a:p>
          <a:endParaRPr lang="es-PE"/>
        </a:p>
      </dgm:t>
    </dgm:pt>
    <dgm:pt modelId="{6CA61CA3-56A6-4114-A658-3C93655C63A2}" type="sibTrans" cxnId="{B0BEB467-6AD8-4E62-8719-D8E10FF48B9A}">
      <dgm:prSet/>
      <dgm:spPr/>
      <dgm:t>
        <a:bodyPr/>
        <a:lstStyle/>
        <a:p>
          <a:endParaRPr lang="es-PE"/>
        </a:p>
      </dgm:t>
    </dgm:pt>
    <dgm:pt modelId="{9660F319-E99D-46F2-9D20-C131F4B436D5}">
      <dgm:prSet/>
      <dgm:spPr/>
      <dgm:t>
        <a:bodyPr/>
        <a:lstStyle/>
        <a:p>
          <a:r>
            <a:rPr lang="es-ES" smtClean="0"/>
            <a:t>Identificar el nivel óptimo de capacidad del sistema que minimiza el coste global del mismo. </a:t>
          </a:r>
          <a:endParaRPr lang="es-PE"/>
        </a:p>
      </dgm:t>
    </dgm:pt>
    <dgm:pt modelId="{8EE493C7-4292-4DD6-8B78-3885E866701E}" type="parTrans" cxnId="{2A4E4EF4-C014-40A1-9E2C-0D97B45F6882}">
      <dgm:prSet/>
      <dgm:spPr/>
      <dgm:t>
        <a:bodyPr/>
        <a:lstStyle/>
        <a:p>
          <a:endParaRPr lang="es-PE"/>
        </a:p>
      </dgm:t>
    </dgm:pt>
    <dgm:pt modelId="{ADE136ED-775C-45C7-98F3-C20E2AD60FAE}" type="sibTrans" cxnId="{2A4E4EF4-C014-40A1-9E2C-0D97B45F6882}">
      <dgm:prSet/>
      <dgm:spPr/>
      <dgm:t>
        <a:bodyPr/>
        <a:lstStyle/>
        <a:p>
          <a:endParaRPr lang="es-PE"/>
        </a:p>
      </dgm:t>
    </dgm:pt>
    <dgm:pt modelId="{2C6BCB31-4F6E-4054-9B3A-4553377C5046}" type="pres">
      <dgm:prSet presAssocID="{F072DA09-C163-4F75-AFEC-69D861384707}" presName="Name0" presStyleCnt="0">
        <dgm:presLayoutVars>
          <dgm:chMax val="7"/>
          <dgm:chPref val="7"/>
          <dgm:dir/>
        </dgm:presLayoutVars>
      </dgm:prSet>
      <dgm:spPr/>
    </dgm:pt>
    <dgm:pt modelId="{AB9425FE-1A8B-44F1-B8F0-15510E078766}" type="pres">
      <dgm:prSet presAssocID="{F072DA09-C163-4F75-AFEC-69D861384707}" presName="Name1" presStyleCnt="0"/>
      <dgm:spPr/>
    </dgm:pt>
    <dgm:pt modelId="{28CA853A-B72B-4618-9743-D740111C9DC9}" type="pres">
      <dgm:prSet presAssocID="{F072DA09-C163-4F75-AFEC-69D861384707}" presName="cycle" presStyleCnt="0"/>
      <dgm:spPr/>
    </dgm:pt>
    <dgm:pt modelId="{A1FF4DFD-6A1F-4FE8-995A-7D6CF17B48A1}" type="pres">
      <dgm:prSet presAssocID="{F072DA09-C163-4F75-AFEC-69D861384707}" presName="srcNode" presStyleLbl="node1" presStyleIdx="0" presStyleCnt="3"/>
      <dgm:spPr/>
    </dgm:pt>
    <dgm:pt modelId="{7A4655C6-EE37-4307-88DA-35A8CC32E685}" type="pres">
      <dgm:prSet presAssocID="{F072DA09-C163-4F75-AFEC-69D861384707}" presName="conn" presStyleLbl="parChTrans1D2" presStyleIdx="0" presStyleCnt="1"/>
      <dgm:spPr/>
    </dgm:pt>
    <dgm:pt modelId="{BE4076C2-C5A2-45FF-9829-B9C87E4D8F6F}" type="pres">
      <dgm:prSet presAssocID="{F072DA09-C163-4F75-AFEC-69D861384707}" presName="extraNode" presStyleLbl="node1" presStyleIdx="0" presStyleCnt="3"/>
      <dgm:spPr/>
    </dgm:pt>
    <dgm:pt modelId="{147A867C-A70C-4115-9D21-7BB8918A2CDD}" type="pres">
      <dgm:prSet presAssocID="{F072DA09-C163-4F75-AFEC-69D861384707}" presName="dstNode" presStyleLbl="node1" presStyleIdx="0" presStyleCnt="3"/>
      <dgm:spPr/>
    </dgm:pt>
    <dgm:pt modelId="{40C14799-C910-4958-B2F8-80E633D67C00}" type="pres">
      <dgm:prSet presAssocID="{3019CAB6-0B07-4DFE-A32A-DB4DE0CEC9F0}" presName="text_1" presStyleLbl="node1" presStyleIdx="0" presStyleCnt="3">
        <dgm:presLayoutVars>
          <dgm:bulletEnabled val="1"/>
        </dgm:presLayoutVars>
      </dgm:prSet>
      <dgm:spPr/>
    </dgm:pt>
    <dgm:pt modelId="{622C2ABA-CD6F-4DCB-83A3-8EE0307197A7}" type="pres">
      <dgm:prSet presAssocID="{3019CAB6-0B07-4DFE-A32A-DB4DE0CEC9F0}" presName="accent_1" presStyleCnt="0"/>
      <dgm:spPr/>
    </dgm:pt>
    <dgm:pt modelId="{BFAC5026-A488-4D8D-96FC-0EB16CE62679}" type="pres">
      <dgm:prSet presAssocID="{3019CAB6-0B07-4DFE-A32A-DB4DE0CEC9F0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CDA6BE9-181E-44E1-9F29-FF2D2F47C9B7}" type="pres">
      <dgm:prSet presAssocID="{EAE8AA2B-EF38-4AF0-A930-58094D1DCEBB}" presName="text_2" presStyleLbl="node1" presStyleIdx="1" presStyleCnt="3" custScaleX="98945">
        <dgm:presLayoutVars>
          <dgm:bulletEnabled val="1"/>
        </dgm:presLayoutVars>
      </dgm:prSet>
      <dgm:spPr/>
    </dgm:pt>
    <dgm:pt modelId="{6B983EF4-1EA0-4418-80D1-2ED95A4C0123}" type="pres">
      <dgm:prSet presAssocID="{EAE8AA2B-EF38-4AF0-A930-58094D1DCEBB}" presName="accent_2" presStyleCnt="0"/>
      <dgm:spPr/>
    </dgm:pt>
    <dgm:pt modelId="{093B151C-86FE-4483-BEC0-12AB0162D717}" type="pres">
      <dgm:prSet presAssocID="{EAE8AA2B-EF38-4AF0-A930-58094D1DCEBB}" presName="accentRepeatNode" presStyleLbl="solidFgAcc1" presStyleIdx="1" presStyleCnt="3" custLinFactNeighborX="-26048" custLinFactNeighborY="388"/>
      <dgm:spPr>
        <a:blipFill rotWithShape="0">
          <a:blip xmlns:r="http://schemas.openxmlformats.org/officeDocument/2006/relationships"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1993326C-CE80-4853-B81B-43A435F20463}" type="pres">
      <dgm:prSet presAssocID="{9660F319-E99D-46F2-9D20-C131F4B436D5}" presName="text_3" presStyleLbl="node1" presStyleIdx="2" presStyleCnt="3">
        <dgm:presLayoutVars>
          <dgm:bulletEnabled val="1"/>
        </dgm:presLayoutVars>
      </dgm:prSet>
      <dgm:spPr/>
    </dgm:pt>
    <dgm:pt modelId="{55AE1DF3-AA5D-4D62-AC4D-69389B150AC0}" type="pres">
      <dgm:prSet presAssocID="{9660F319-E99D-46F2-9D20-C131F4B436D5}" presName="accent_3" presStyleCnt="0"/>
      <dgm:spPr/>
    </dgm:pt>
    <dgm:pt modelId="{1F9846E6-BB33-48A8-8979-FF7170C59CA4}" type="pres">
      <dgm:prSet presAssocID="{9660F319-E99D-46F2-9D20-C131F4B436D5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FC366D2E-B593-449C-B855-9056388C19F8}" type="presOf" srcId="{3019CAB6-0B07-4DFE-A32A-DB4DE0CEC9F0}" destId="{40C14799-C910-4958-B2F8-80E633D67C00}" srcOrd="0" destOrd="0" presId="urn:microsoft.com/office/officeart/2008/layout/VerticalCurvedList"/>
    <dgm:cxn modelId="{3E35EC0C-F987-4D11-9167-3EAFCDA45007}" srcId="{F072DA09-C163-4F75-AFEC-69D861384707}" destId="{3019CAB6-0B07-4DFE-A32A-DB4DE0CEC9F0}" srcOrd="0" destOrd="0" parTransId="{960E7DC6-A6BC-459F-A796-483C3C879598}" sibTransId="{10521003-4C5C-4D39-BE8F-42E555027627}"/>
    <dgm:cxn modelId="{2A4E4EF4-C014-40A1-9E2C-0D97B45F6882}" srcId="{F072DA09-C163-4F75-AFEC-69D861384707}" destId="{9660F319-E99D-46F2-9D20-C131F4B436D5}" srcOrd="2" destOrd="0" parTransId="{8EE493C7-4292-4DD6-8B78-3885E866701E}" sibTransId="{ADE136ED-775C-45C7-98F3-C20E2AD60FAE}"/>
    <dgm:cxn modelId="{2A058930-7E89-4741-B781-6C45CCB27CA6}" type="presOf" srcId="{EAE8AA2B-EF38-4AF0-A930-58094D1DCEBB}" destId="{5CDA6BE9-181E-44E1-9F29-FF2D2F47C9B7}" srcOrd="0" destOrd="0" presId="urn:microsoft.com/office/officeart/2008/layout/VerticalCurvedList"/>
    <dgm:cxn modelId="{55FE863F-2A4F-48A7-BB3F-D900DB4D7B0E}" type="presOf" srcId="{F072DA09-C163-4F75-AFEC-69D861384707}" destId="{2C6BCB31-4F6E-4054-9B3A-4553377C5046}" srcOrd="0" destOrd="0" presId="urn:microsoft.com/office/officeart/2008/layout/VerticalCurvedList"/>
    <dgm:cxn modelId="{B0BEB467-6AD8-4E62-8719-D8E10FF48B9A}" srcId="{F072DA09-C163-4F75-AFEC-69D861384707}" destId="{EAE8AA2B-EF38-4AF0-A930-58094D1DCEBB}" srcOrd="1" destOrd="0" parTransId="{8CC51777-008F-4BA5-991F-3D937F5A8E1D}" sibTransId="{6CA61CA3-56A6-4114-A658-3C93655C63A2}"/>
    <dgm:cxn modelId="{EEDF44B3-7F2C-424D-A94B-547B972403CD}" type="presOf" srcId="{10521003-4C5C-4D39-BE8F-42E555027627}" destId="{7A4655C6-EE37-4307-88DA-35A8CC32E685}" srcOrd="0" destOrd="0" presId="urn:microsoft.com/office/officeart/2008/layout/VerticalCurvedList"/>
    <dgm:cxn modelId="{3FA0C2AE-9F47-4B2D-90D8-BFB92D5A0EA7}" type="presOf" srcId="{9660F319-E99D-46F2-9D20-C131F4B436D5}" destId="{1993326C-CE80-4853-B81B-43A435F20463}" srcOrd="0" destOrd="0" presId="urn:microsoft.com/office/officeart/2008/layout/VerticalCurvedList"/>
    <dgm:cxn modelId="{6F6A9C4E-D870-491F-9063-9A8AD22E239C}" type="presParOf" srcId="{2C6BCB31-4F6E-4054-9B3A-4553377C5046}" destId="{AB9425FE-1A8B-44F1-B8F0-15510E078766}" srcOrd="0" destOrd="0" presId="urn:microsoft.com/office/officeart/2008/layout/VerticalCurvedList"/>
    <dgm:cxn modelId="{AAF95C50-EB2D-46FB-B91B-87D557C71955}" type="presParOf" srcId="{AB9425FE-1A8B-44F1-B8F0-15510E078766}" destId="{28CA853A-B72B-4618-9743-D740111C9DC9}" srcOrd="0" destOrd="0" presId="urn:microsoft.com/office/officeart/2008/layout/VerticalCurvedList"/>
    <dgm:cxn modelId="{B8013FF1-8348-44CA-9C24-CE52329B5297}" type="presParOf" srcId="{28CA853A-B72B-4618-9743-D740111C9DC9}" destId="{A1FF4DFD-6A1F-4FE8-995A-7D6CF17B48A1}" srcOrd="0" destOrd="0" presId="urn:microsoft.com/office/officeart/2008/layout/VerticalCurvedList"/>
    <dgm:cxn modelId="{F79E72C3-5BEB-4C73-A16D-B4E3C332EAB0}" type="presParOf" srcId="{28CA853A-B72B-4618-9743-D740111C9DC9}" destId="{7A4655C6-EE37-4307-88DA-35A8CC32E685}" srcOrd="1" destOrd="0" presId="urn:microsoft.com/office/officeart/2008/layout/VerticalCurvedList"/>
    <dgm:cxn modelId="{E1FCEFB7-E22C-4FFD-8D22-E2FEF5C1F682}" type="presParOf" srcId="{28CA853A-B72B-4618-9743-D740111C9DC9}" destId="{BE4076C2-C5A2-45FF-9829-B9C87E4D8F6F}" srcOrd="2" destOrd="0" presId="urn:microsoft.com/office/officeart/2008/layout/VerticalCurvedList"/>
    <dgm:cxn modelId="{A3A8907E-0AEF-4420-B21C-F48A52F396CC}" type="presParOf" srcId="{28CA853A-B72B-4618-9743-D740111C9DC9}" destId="{147A867C-A70C-4115-9D21-7BB8918A2CDD}" srcOrd="3" destOrd="0" presId="urn:microsoft.com/office/officeart/2008/layout/VerticalCurvedList"/>
    <dgm:cxn modelId="{EEFDDDF2-3046-416E-AC4B-0EFF2436E3CF}" type="presParOf" srcId="{AB9425FE-1A8B-44F1-B8F0-15510E078766}" destId="{40C14799-C910-4958-B2F8-80E633D67C00}" srcOrd="1" destOrd="0" presId="urn:microsoft.com/office/officeart/2008/layout/VerticalCurvedList"/>
    <dgm:cxn modelId="{26FBCF09-CE7F-4A33-8E33-D6E2737F56DC}" type="presParOf" srcId="{AB9425FE-1A8B-44F1-B8F0-15510E078766}" destId="{622C2ABA-CD6F-4DCB-83A3-8EE0307197A7}" srcOrd="2" destOrd="0" presId="urn:microsoft.com/office/officeart/2008/layout/VerticalCurvedList"/>
    <dgm:cxn modelId="{8854274B-4242-4A4A-BE65-191B4477FC85}" type="presParOf" srcId="{622C2ABA-CD6F-4DCB-83A3-8EE0307197A7}" destId="{BFAC5026-A488-4D8D-96FC-0EB16CE62679}" srcOrd="0" destOrd="0" presId="urn:microsoft.com/office/officeart/2008/layout/VerticalCurvedList"/>
    <dgm:cxn modelId="{A99A8B7E-7DEE-4995-A743-E98B029B73BB}" type="presParOf" srcId="{AB9425FE-1A8B-44F1-B8F0-15510E078766}" destId="{5CDA6BE9-181E-44E1-9F29-FF2D2F47C9B7}" srcOrd="3" destOrd="0" presId="urn:microsoft.com/office/officeart/2008/layout/VerticalCurvedList"/>
    <dgm:cxn modelId="{3FBA5B7B-58B7-45EE-8A17-BCD1D673B1F7}" type="presParOf" srcId="{AB9425FE-1A8B-44F1-B8F0-15510E078766}" destId="{6B983EF4-1EA0-4418-80D1-2ED95A4C0123}" srcOrd="4" destOrd="0" presId="urn:microsoft.com/office/officeart/2008/layout/VerticalCurvedList"/>
    <dgm:cxn modelId="{81E26100-A206-4553-8F73-31CD586091C5}" type="presParOf" srcId="{6B983EF4-1EA0-4418-80D1-2ED95A4C0123}" destId="{093B151C-86FE-4483-BEC0-12AB0162D717}" srcOrd="0" destOrd="0" presId="urn:microsoft.com/office/officeart/2008/layout/VerticalCurvedList"/>
    <dgm:cxn modelId="{6D01F471-084D-4983-9583-38EF15432DC8}" type="presParOf" srcId="{AB9425FE-1A8B-44F1-B8F0-15510E078766}" destId="{1993326C-CE80-4853-B81B-43A435F20463}" srcOrd="5" destOrd="0" presId="urn:microsoft.com/office/officeart/2008/layout/VerticalCurvedList"/>
    <dgm:cxn modelId="{69201244-0C58-4712-A15E-8B7D7FCBF198}" type="presParOf" srcId="{AB9425FE-1A8B-44F1-B8F0-15510E078766}" destId="{55AE1DF3-AA5D-4D62-AC4D-69389B150AC0}" srcOrd="6" destOrd="0" presId="urn:microsoft.com/office/officeart/2008/layout/VerticalCurvedList"/>
    <dgm:cxn modelId="{4B403C71-D9B0-4963-9A7F-2FB3D962E61D}" type="presParOf" srcId="{55AE1DF3-AA5D-4D62-AC4D-69389B150AC0}" destId="{1F9846E6-BB33-48A8-8979-FF7170C59C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655C6-EE37-4307-88DA-35A8CC32E685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14799-C910-4958-B2F8-80E633D67C00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0" i="0" kern="1200" smtClean="0"/>
            <a:t>El estudio y análisis de  modelos de colas para optimizar el tiempo y costo del servicio </a:t>
          </a:r>
          <a:endParaRPr lang="es-PE" sz="1600" kern="1200"/>
        </a:p>
      </dsp:txBody>
      <dsp:txXfrm>
        <a:off x="564979" y="406400"/>
        <a:ext cx="5475833" cy="812800"/>
      </dsp:txXfrm>
    </dsp:sp>
    <dsp:sp modelId="{BFAC5026-A488-4D8D-96FC-0EB16CE62679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A6BE9-181E-44E1-9F29-FF2D2F47C9B7}">
      <dsp:nvSpPr>
        <dsp:cNvPr id="0" name=""/>
        <dsp:cNvSpPr/>
      </dsp:nvSpPr>
      <dsp:spPr>
        <a:xfrm>
          <a:off x="887759" y="1625599"/>
          <a:ext cx="5125727" cy="812800"/>
        </a:xfrm>
        <a:prstGeom prst="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600" kern="1200" dirty="0" smtClean="0"/>
            <a:t>Plantear  el desarrollo de una herramienta que sea capaz de dar una respuesta sobre las características que tiene un determinado modelo de colas. </a:t>
          </a:r>
          <a:endParaRPr lang="es-PE" sz="1600" kern="1200" dirty="0"/>
        </a:p>
      </dsp:txBody>
      <dsp:txXfrm>
        <a:off x="887759" y="1625599"/>
        <a:ext cx="5125727" cy="812800"/>
      </dsp:txXfrm>
    </dsp:sp>
    <dsp:sp modelId="{093B151C-86FE-4483-BEC0-12AB0162D717}">
      <dsp:nvSpPr>
        <dsp:cNvPr id="0" name=""/>
        <dsp:cNvSpPr/>
      </dsp:nvSpPr>
      <dsp:spPr>
        <a:xfrm>
          <a:off x="87784" y="1527942"/>
          <a:ext cx="1016000" cy="1016000"/>
        </a:xfrm>
        <a:prstGeom prst="ellipse">
          <a:avLst/>
        </a:prstGeom>
        <a:blipFill rotWithShape="0">
          <a:blip xmlns:r="http://schemas.openxmlformats.org/officeDocument/2006/relationships"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3326C-CE80-4853-B81B-43A435F2046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smtClean="0"/>
            <a:t>Identificar el nivel óptimo de capacidad del sistema que minimiza el coste global del mismo. </a:t>
          </a:r>
          <a:endParaRPr lang="es-PE" sz="1600" kern="1200"/>
        </a:p>
      </dsp:txBody>
      <dsp:txXfrm>
        <a:off x="564979" y="2844800"/>
        <a:ext cx="5475833" cy="812800"/>
      </dsp:txXfrm>
    </dsp:sp>
    <dsp:sp modelId="{1F9846E6-BB33-48A8-8979-FF7170C59CA4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D285B-7FF5-4392-9415-5403CDEEBC4F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27A91-EA5A-402D-B66C-33CB6D53F4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562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F6D55-E685-5045-81EF-E560A26E1A2E}" type="slidenum">
              <a:rPr lang="es-ES_tradnl" smtClean="0">
                <a:solidFill>
                  <a:prstClr val="black"/>
                </a:solidFill>
              </a:rPr>
              <a:pPr/>
              <a:t>1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3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75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46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62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64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5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14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0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62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19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942CF9B-CE50-4D98-A713-07512B4D4845}" type="datetimeFigureOut">
              <a:rPr lang="es-PE" smtClean="0"/>
              <a:t>09/10/2017</a:t>
            </a:fld>
            <a:endParaRPr lang="es-PE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5C548C5-2BBE-4A0D-AF84-B99F03E24A98}" type="slidenum">
              <a:rPr lang="es-PE" smtClean="0"/>
              <a:t>‹Nº›</a:t>
            </a:fld>
            <a:endParaRPr lang="es-P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547D-DE66-3646-86ED-203D8A1448EF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09/10/2017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E486B-8585-DC43-A980-14CA28B9973C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0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1.wmf"/><Relationship Id="rId17" Type="http://schemas.openxmlformats.org/officeDocument/2006/relationships/image" Target="../media/image34.gi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1600" y="2320306"/>
            <a:ext cx="4752528" cy="2133453"/>
          </a:xfrm>
        </p:spPr>
        <p:txBody>
          <a:bodyPr anchor="ctr">
            <a:normAutofit/>
          </a:bodyPr>
          <a:lstStyle/>
          <a:p>
            <a:r>
              <a:rPr lang="es-ES" sz="4800" b="1" dirty="0" smtClean="0">
                <a:solidFill>
                  <a:schemeClr val="bg2">
                    <a:lumMod val="9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Teoría de colas </a:t>
            </a:r>
            <a:r>
              <a:rPr lang="es-ES" sz="48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(o Línea de Espera)</a:t>
            </a:r>
            <a:endParaRPr lang="es-ES_tradnl" sz="3100" dirty="0">
              <a:solidFill>
                <a:srgbClr val="FFFF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68930" y="5512875"/>
            <a:ext cx="4105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b="1" dirty="0" smtClean="0">
                <a:solidFill>
                  <a:srgbClr val="FFC000"/>
                </a:solidFill>
              </a:rPr>
              <a:t>Semana </a:t>
            </a:r>
            <a:r>
              <a:rPr lang="es-PE" sz="3200" b="1" dirty="0" smtClean="0">
                <a:solidFill>
                  <a:srgbClr val="FFC000"/>
                </a:solidFill>
              </a:rPr>
              <a:t>10  </a:t>
            </a:r>
            <a:r>
              <a:rPr lang="es-PE" sz="3200" b="1" dirty="0" smtClean="0">
                <a:solidFill>
                  <a:srgbClr val="FFC000"/>
                </a:solidFill>
              </a:rPr>
              <a:t>- Unidad III</a:t>
            </a:r>
            <a:endParaRPr lang="es-PE" sz="3200" b="1" dirty="0">
              <a:solidFill>
                <a:srgbClr val="FFC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27584" y="1628800"/>
            <a:ext cx="615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92D050"/>
                </a:solidFill>
                <a:latin typeface="Arial Black" pitchFamily="34" charset="0"/>
              </a:rPr>
              <a:t>Asignatura: INVESTIGACIÓN DE OPERACIONES</a:t>
            </a:r>
            <a:endParaRPr lang="es-PE" dirty="0">
              <a:solidFill>
                <a:srgbClr val="92D050"/>
              </a:solidFill>
              <a:latin typeface="Arial Black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2970335" cy="187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5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438205"/>
              </p:ext>
            </p:extLst>
          </p:nvPr>
        </p:nvGraphicFramePr>
        <p:xfrm>
          <a:off x="467544" y="692696"/>
          <a:ext cx="7772400" cy="4953744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590800"/>
                <a:gridCol w="2590800"/>
                <a:gridCol w="2590800"/>
              </a:tblGrid>
              <a:tr h="457200"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COLAS MAS COMUNES</a:t>
                      </a:r>
                      <a:endParaRPr kumimoji="0" lang="es-ES" altLang="es-PE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LUGAR </a:t>
                      </a:r>
                      <a:endParaRPr kumimoji="0" lang="es-ES" altLang="es-P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ARRIBOS EN COLA</a:t>
                      </a:r>
                      <a:endParaRPr kumimoji="0" lang="es-ES" altLang="es-P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SERVICIO</a:t>
                      </a:r>
                      <a:endParaRPr kumimoji="0" lang="es-ES" altLang="es-P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3817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Supermercado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Compradores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Pago en cajas 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3474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Universidad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Alumnos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Matricula semestral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Peaje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Vehículos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Pago de peaje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Consultorio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Pacientes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Consulta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Sistema de Cómputo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Programas a ser corridos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Proceso de datos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Compañía de teléfonos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Llamadas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Efectuar comunicación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Banco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Clientes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Depósitos y Cobros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Mantenimiento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Máquinas dañadas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Reparación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Muelle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Barcos</a:t>
                      </a:r>
                      <a:endParaRPr kumimoji="0" lang="es-ES" altLang="es-P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PE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Carga y descarga</a:t>
                      </a:r>
                      <a:endParaRPr kumimoji="0" lang="es-ES" altLang="es-P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27584" y="548680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solidFill>
                  <a:srgbClr val="C00000"/>
                </a:solidFill>
              </a:rPr>
              <a:t>Medidas de eficiencia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El tiempo que un cliente debe esperar para ser atendida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Indicación como los clientes se va acumulando.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Tiempo ocioso de los servidores.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Se debe buscar un punto optimo de la manera que el sistema brinde apropiadamente y no se pierdan clientes por exceso de las colas, por lento el servicio  o por pocos canales de servicio. </a:t>
            </a:r>
            <a:endParaRPr lang="es-PE" dirty="0">
              <a:solidFill>
                <a:srgbClr val="002060"/>
              </a:solidFill>
            </a:endParaRPr>
          </a:p>
        </p:txBody>
      </p:sp>
      <p:pic>
        <p:nvPicPr>
          <p:cNvPr id="3" name="2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2852936"/>
            <a:ext cx="49815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62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467544" y="692696"/>
            <a:ext cx="7772400" cy="5472608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MX" altLang="es-PE" sz="1800" b="1" u="sng" dirty="0">
                <a:solidFill>
                  <a:srgbClr val="0070C0"/>
                </a:solidFill>
              </a:rPr>
              <a:t>Equilibrio entre Costos de Espera y Costos de Servicio </a:t>
            </a:r>
            <a:endParaRPr lang="es-ES" altLang="es-PE" sz="1800" b="1" u="sng" dirty="0">
              <a:solidFill>
                <a:srgbClr val="0070C0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2209800" y="3048000"/>
            <a:ext cx="2286000" cy="1066800"/>
          </a:xfrm>
          <a:custGeom>
            <a:avLst/>
            <a:gdLst>
              <a:gd name="T0" fmla="*/ 0 w 1440"/>
              <a:gd name="T1" fmla="*/ 0 h 672"/>
              <a:gd name="T2" fmla="*/ 672 w 1440"/>
              <a:gd name="T3" fmla="*/ 672 h 672"/>
              <a:gd name="T4" fmla="*/ 1440 w 1440"/>
              <a:gd name="T5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672">
                <a:moveTo>
                  <a:pt x="0" y="0"/>
                </a:moveTo>
                <a:cubicBezTo>
                  <a:pt x="216" y="336"/>
                  <a:pt x="432" y="672"/>
                  <a:pt x="672" y="672"/>
                </a:cubicBezTo>
                <a:cubicBezTo>
                  <a:pt x="912" y="672"/>
                  <a:pt x="1304" y="120"/>
                  <a:pt x="1440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6" name="Freeform 12"/>
          <p:cNvSpPr>
            <a:spLocks/>
          </p:cNvSpPr>
          <p:nvPr/>
        </p:nvSpPr>
        <p:spPr bwMode="auto">
          <a:xfrm>
            <a:off x="2057400" y="3200400"/>
            <a:ext cx="2819400" cy="1981200"/>
          </a:xfrm>
          <a:custGeom>
            <a:avLst/>
            <a:gdLst>
              <a:gd name="T0" fmla="*/ 0 w 1776"/>
              <a:gd name="T1" fmla="*/ 0 h 1256"/>
              <a:gd name="T2" fmla="*/ 864 w 1776"/>
              <a:gd name="T3" fmla="*/ 1056 h 1256"/>
              <a:gd name="T4" fmla="*/ 1776 w 1776"/>
              <a:gd name="T5" fmla="*/ 120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76" h="1256">
                <a:moveTo>
                  <a:pt x="0" y="0"/>
                </a:moveTo>
                <a:cubicBezTo>
                  <a:pt x="284" y="428"/>
                  <a:pt x="568" y="856"/>
                  <a:pt x="864" y="1056"/>
                </a:cubicBezTo>
                <a:cubicBezTo>
                  <a:pt x="1160" y="1256"/>
                  <a:pt x="1468" y="1228"/>
                  <a:pt x="1776" y="1200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276600" y="4114800"/>
            <a:ext cx="0" cy="1295400"/>
          </a:xfrm>
          <a:prstGeom prst="line">
            <a:avLst/>
          </a:prstGeom>
          <a:noFill/>
          <a:ln w="9525" cap="rnd">
            <a:solidFill>
              <a:srgbClr val="C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 flipV="1">
            <a:off x="1676400" y="2743200"/>
            <a:ext cx="0" cy="2667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1676400" y="5410200"/>
            <a:ext cx="3733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H="1">
            <a:off x="1676400" y="4114800"/>
            <a:ext cx="1600200" cy="0"/>
          </a:xfrm>
          <a:prstGeom prst="line">
            <a:avLst/>
          </a:prstGeom>
          <a:noFill/>
          <a:ln w="9525" cap="rnd">
            <a:solidFill>
              <a:srgbClr val="C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5486400" y="48006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altLang="es-PE" sz="1200" b="1" dirty="0">
                <a:solidFill>
                  <a:srgbClr val="0000FF"/>
                </a:solidFill>
                <a:latin typeface="Comic Sans MS" pitchFamily="66" charset="0"/>
              </a:rPr>
              <a:t>Costo por TIEMPO DE ESPERA</a:t>
            </a:r>
            <a:endParaRPr lang="es-ES" altLang="es-PE" sz="1200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029200" y="3657600"/>
            <a:ext cx="1905000" cy="4572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altLang="es-PE" sz="1200" b="1" dirty="0">
                <a:solidFill>
                  <a:schemeClr val="bg1"/>
                </a:solidFill>
                <a:latin typeface="Comic Sans MS" pitchFamily="66" charset="0"/>
              </a:rPr>
              <a:t>Costo por proporcionar el SERVICIO</a:t>
            </a:r>
            <a:endParaRPr lang="es-ES" altLang="es-PE" sz="12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2438400" y="3886200"/>
            <a:ext cx="2438400" cy="1219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4800600" y="28194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altLang="es-PE" sz="1200" b="1" dirty="0">
                <a:solidFill>
                  <a:srgbClr val="FF0000"/>
                </a:solidFill>
                <a:latin typeface="Comic Sans MS" pitchFamily="66" charset="0"/>
              </a:rPr>
              <a:t>COSTO TOTAL ESPERADO</a:t>
            </a:r>
            <a:endParaRPr lang="es-ES" altLang="es-PE" sz="12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914400" y="3581400"/>
            <a:ext cx="685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altLang="es-PE" sz="1200" dirty="0">
                <a:solidFill>
                  <a:schemeClr val="bg1"/>
                </a:solidFill>
                <a:latin typeface="Comic Sans MS" pitchFamily="66" charset="0"/>
              </a:rPr>
              <a:t>Costo Total Mínimo</a:t>
            </a:r>
            <a:endParaRPr lang="es-ES" altLang="es-PE" sz="12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1219200" y="2286000"/>
            <a:ext cx="60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altLang="es-PE" sz="1200" dirty="0">
                <a:solidFill>
                  <a:schemeClr val="bg1"/>
                </a:solidFill>
                <a:latin typeface="Comic Sans MS" pitchFamily="66" charset="0"/>
              </a:rPr>
              <a:t>Costo</a:t>
            </a:r>
            <a:endParaRPr lang="es-ES" altLang="es-PE" sz="12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648200" y="5486400"/>
            <a:ext cx="152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altLang="es-PE" sz="1200" dirty="0">
                <a:solidFill>
                  <a:srgbClr val="FF0000"/>
                </a:solidFill>
                <a:latin typeface="Comic Sans MS" pitchFamily="66" charset="0"/>
              </a:rPr>
              <a:t>Nivel de Servicio</a:t>
            </a:r>
            <a:endParaRPr lang="es-ES" altLang="es-PE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041525" y="5524500"/>
            <a:ext cx="1957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PE" sz="1200" dirty="0">
                <a:solidFill>
                  <a:srgbClr val="FF0000"/>
                </a:solidFill>
                <a:latin typeface="Comic Sans MS" pitchFamily="66" charset="0"/>
              </a:rPr>
              <a:t>Nivel Óptimo de Servicio</a:t>
            </a:r>
            <a:endParaRPr lang="es-ES" altLang="es-PE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3276600" y="5410200"/>
            <a:ext cx="0" cy="1524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2743200" y="1068947"/>
            <a:ext cx="521317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El coste del servicio aumenta con el incremento en el nivel del servicio pero </a:t>
            </a:r>
            <a:r>
              <a:rPr lang="es-PE" dirty="0" smtClean="0">
                <a:solidFill>
                  <a:schemeClr val="bg1"/>
                </a:solidFill>
              </a:rPr>
              <a:t>el coste </a:t>
            </a:r>
            <a:r>
              <a:rPr lang="es-PE" dirty="0">
                <a:solidFill>
                  <a:schemeClr val="bg1"/>
                </a:solidFill>
              </a:rPr>
              <a:t>por espera disminuye con el nivel</a:t>
            </a:r>
            <a:r>
              <a:rPr lang="es-PE" dirty="0" smtClean="0">
                <a:solidFill>
                  <a:schemeClr val="bg1"/>
                </a:solidFill>
              </a:rPr>
              <a:t>. Hay </a:t>
            </a:r>
            <a:r>
              <a:rPr lang="es-PE" dirty="0">
                <a:solidFill>
                  <a:schemeClr val="bg1"/>
                </a:solidFill>
              </a:rPr>
              <a:t>que buscar el nivel de servicio que minimiza el coste total.</a:t>
            </a:r>
          </a:p>
        </p:txBody>
      </p:sp>
    </p:spTree>
    <p:extLst>
      <p:ext uri="{BB962C8B-B14F-4D97-AF65-F5344CB8AC3E}">
        <p14:creationId xmlns:p14="http://schemas.microsoft.com/office/powerpoint/2010/main" val="27102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467544" y="332656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C00000"/>
                </a:solidFill>
              </a:rPr>
              <a:t>Costo total de espera = </a:t>
            </a:r>
            <a:r>
              <a:rPr lang="es-PE" dirty="0" err="1">
                <a:solidFill>
                  <a:schemeClr val="tx2">
                    <a:lumMod val="25000"/>
                  </a:schemeClr>
                </a:solidFill>
              </a:rPr>
              <a:t>Cw</a:t>
            </a:r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 * </a:t>
            </a:r>
            <a:r>
              <a:rPr lang="es-PE" dirty="0" err="1">
                <a:solidFill>
                  <a:schemeClr val="tx2">
                    <a:lumMod val="25000"/>
                  </a:schemeClr>
                </a:solidFill>
              </a:rPr>
              <a:t>Ls</a:t>
            </a:r>
            <a:endParaRPr lang="es-PE" dirty="0">
              <a:solidFill>
                <a:schemeClr val="tx2">
                  <a:lumMod val="25000"/>
                </a:schemeClr>
              </a:solidFill>
            </a:endParaRPr>
          </a:p>
          <a:p>
            <a:endParaRPr lang="es-PE" dirty="0">
              <a:solidFill>
                <a:srgbClr val="C00000"/>
              </a:solidFill>
            </a:endParaRPr>
          </a:p>
          <a:p>
            <a:r>
              <a:rPr lang="es-PE" dirty="0">
                <a:solidFill>
                  <a:srgbClr val="C00000"/>
                </a:solidFill>
              </a:rPr>
              <a:t>Donde </a:t>
            </a:r>
            <a:r>
              <a:rPr lang="es-PE" dirty="0" err="1">
                <a:solidFill>
                  <a:srgbClr val="C00000"/>
                </a:solidFill>
              </a:rPr>
              <a:t>Cw</a:t>
            </a:r>
            <a:r>
              <a:rPr lang="es-PE" dirty="0">
                <a:solidFill>
                  <a:srgbClr val="C00000"/>
                </a:solidFill>
              </a:rPr>
              <a:t> = costo de espera  por unidad de tiempo y </a:t>
            </a:r>
            <a:r>
              <a:rPr lang="es-PE" dirty="0" err="1">
                <a:solidFill>
                  <a:srgbClr val="C00000"/>
                </a:solidFill>
              </a:rPr>
              <a:t>Ls</a:t>
            </a:r>
            <a:r>
              <a:rPr lang="es-PE" dirty="0">
                <a:solidFill>
                  <a:srgbClr val="C00000"/>
                </a:solidFill>
              </a:rPr>
              <a:t>= longitud promedio de la línea de espera.</a:t>
            </a:r>
          </a:p>
          <a:p>
            <a:endParaRPr lang="es-PE" dirty="0">
              <a:solidFill>
                <a:srgbClr val="C00000"/>
              </a:solidFill>
            </a:endParaRPr>
          </a:p>
          <a:p>
            <a:r>
              <a:rPr lang="es-PE" dirty="0">
                <a:solidFill>
                  <a:srgbClr val="C00000"/>
                </a:solidFill>
              </a:rPr>
              <a:t>Por otra parte cada servidor tiene un costo Cs, de allí que:  </a:t>
            </a:r>
          </a:p>
          <a:p>
            <a:endParaRPr lang="es-PE" dirty="0">
              <a:solidFill>
                <a:srgbClr val="C00000"/>
              </a:solidFill>
            </a:endParaRPr>
          </a:p>
          <a:p>
            <a:r>
              <a:rPr lang="es-PE" dirty="0">
                <a:solidFill>
                  <a:srgbClr val="C00000"/>
                </a:solidFill>
              </a:rPr>
              <a:t>Costo total de servicio = </a:t>
            </a:r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Cs * </a:t>
            </a:r>
            <a:r>
              <a:rPr lang="es-PE" dirty="0" err="1">
                <a:solidFill>
                  <a:schemeClr val="tx2">
                    <a:lumMod val="25000"/>
                  </a:schemeClr>
                </a:solidFill>
              </a:rPr>
              <a:t>Lq</a:t>
            </a:r>
            <a:endParaRPr lang="es-PE" dirty="0">
              <a:solidFill>
                <a:schemeClr val="tx2">
                  <a:lumMod val="25000"/>
                </a:schemeClr>
              </a:solidFill>
            </a:endParaRPr>
          </a:p>
          <a:p>
            <a:endParaRPr lang="es-PE" dirty="0">
              <a:solidFill>
                <a:srgbClr val="C00000"/>
              </a:solidFill>
            </a:endParaRPr>
          </a:p>
          <a:p>
            <a:r>
              <a:rPr lang="es-PE" dirty="0">
                <a:solidFill>
                  <a:srgbClr val="C00000"/>
                </a:solidFill>
              </a:rPr>
              <a:t>Por tanto se busca minimizar el costo total de un periodo:</a:t>
            </a:r>
          </a:p>
          <a:p>
            <a:endParaRPr lang="es-PE" dirty="0">
              <a:solidFill>
                <a:srgbClr val="C00000"/>
              </a:solidFill>
            </a:endParaRPr>
          </a:p>
          <a:p>
            <a:r>
              <a:rPr lang="es-PE" dirty="0" err="1">
                <a:solidFill>
                  <a:srgbClr val="C00000"/>
                </a:solidFill>
              </a:rPr>
              <a:t>Ctp</a:t>
            </a:r>
            <a:r>
              <a:rPr lang="es-PE" dirty="0">
                <a:solidFill>
                  <a:srgbClr val="C00000"/>
                </a:solidFill>
              </a:rPr>
              <a:t> = 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tx2">
                    <a:lumMod val="25000"/>
                  </a:schemeClr>
                </a:solidFill>
              </a:rPr>
              <a:t>Cw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*</a:t>
            </a:r>
            <a:r>
              <a:rPr lang="es-PE" dirty="0" err="1" smtClean="0">
                <a:solidFill>
                  <a:schemeClr val="tx2">
                    <a:lumMod val="25000"/>
                  </a:schemeClr>
                </a:solidFill>
              </a:rPr>
              <a:t>Ls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  </a:t>
            </a:r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+ 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 Cs *K</a:t>
            </a:r>
            <a:endParaRPr lang="es-PE" dirty="0">
              <a:solidFill>
                <a:schemeClr val="tx2">
                  <a:lumMod val="25000"/>
                </a:schemeClr>
              </a:solidFill>
            </a:endParaRPr>
          </a:p>
          <a:p>
            <a:endParaRPr lang="es-PE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s-PE" dirty="0">
                <a:solidFill>
                  <a:srgbClr val="C00000"/>
                </a:solidFill>
              </a:rPr>
              <a:t>Donde K = Numero de servidores</a:t>
            </a:r>
          </a:p>
        </p:txBody>
      </p:sp>
    </p:spTree>
    <p:extLst>
      <p:ext uri="{BB962C8B-B14F-4D97-AF65-F5344CB8AC3E}">
        <p14:creationId xmlns:p14="http://schemas.microsoft.com/office/powerpoint/2010/main" val="26720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 para teoria de col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2656"/>
            <a:ext cx="439248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 descr="http://globedia.com/imagenes/noticias/2013/4/24/ingenieria-teoria-colas_1_16658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61150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683568" y="3326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altLang="es-PE" b="1" dirty="0">
                <a:solidFill>
                  <a:srgbClr val="002060"/>
                </a:solidFill>
              </a:rPr>
              <a:t>CARACTERISTICAS DE ARRIBO</a:t>
            </a:r>
            <a:r>
              <a:rPr lang="es-MX" altLang="es-PE" dirty="0"/>
              <a:t>:</a:t>
            </a:r>
            <a:br>
              <a:rPr lang="es-MX" altLang="es-PE" dirty="0"/>
            </a:br>
            <a:endParaRPr lang="es-P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76483" y="978987"/>
            <a:ext cx="7772400" cy="4114800"/>
          </a:xfrm>
          <a:prstGeom prst="rect">
            <a:avLst/>
          </a:prstGeom>
        </p:spPr>
        <p:txBody>
          <a:bodyPr/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altLang="es-PE" b="1" dirty="0" smtClean="0">
                <a:solidFill>
                  <a:srgbClr val="002060"/>
                </a:solidFill>
              </a:rPr>
              <a:t>DISTRIBUCION DE POISSON:</a:t>
            </a:r>
          </a:p>
          <a:p>
            <a:endParaRPr lang="es-MX" altLang="es-PE" dirty="0" smtClean="0">
              <a:solidFill>
                <a:srgbClr val="002060"/>
              </a:solidFill>
            </a:endParaRPr>
          </a:p>
          <a:p>
            <a:endParaRPr lang="es-MX" altLang="es-PE" dirty="0" smtClean="0"/>
          </a:p>
          <a:p>
            <a:r>
              <a:rPr lang="es-MX" altLang="es-PE" sz="1600" dirty="0" smtClean="0">
                <a:solidFill>
                  <a:srgbClr val="002060"/>
                </a:solidFill>
                <a:latin typeface="+mj-lt"/>
              </a:rPr>
              <a:t>P(x) = Probabilidad de x arribos</a:t>
            </a:r>
          </a:p>
          <a:p>
            <a:r>
              <a:rPr lang="es-MX" altLang="es-PE" sz="1600" dirty="0" smtClean="0">
                <a:solidFill>
                  <a:srgbClr val="002060"/>
                </a:solidFill>
                <a:latin typeface="+mj-lt"/>
              </a:rPr>
              <a:t>.x=      número de arribos por unidad de tiempo</a:t>
            </a:r>
          </a:p>
          <a:p>
            <a:r>
              <a:rPr lang="es-MX" altLang="es-PE" sz="1600" dirty="0" smtClean="0">
                <a:solidFill>
                  <a:srgbClr val="002060"/>
                </a:solidFill>
                <a:latin typeface="+mj-lt"/>
                <a:sym typeface="Symbol" pitchFamily="18" charset="2"/>
              </a:rPr>
              <a:t> =      ratio promedio de arribo</a:t>
            </a:r>
          </a:p>
          <a:p>
            <a:pPr>
              <a:buFontTx/>
              <a:buNone/>
            </a:pPr>
            <a:r>
              <a:rPr lang="es-MX" altLang="es-PE" sz="1600" dirty="0" smtClean="0">
                <a:solidFill>
                  <a:srgbClr val="002060"/>
                </a:solidFill>
                <a:latin typeface="+mj-lt"/>
                <a:sym typeface="Symbol" pitchFamily="18" charset="2"/>
              </a:rPr>
              <a:t>	.e = 2.71828</a:t>
            </a:r>
          </a:p>
          <a:p>
            <a:r>
              <a:rPr lang="es-ES" altLang="es-PE" sz="1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Teorema:</a:t>
            </a:r>
          </a:p>
          <a:p>
            <a:pPr marL="36576" indent="0">
              <a:buNone/>
            </a:pPr>
            <a:r>
              <a:rPr lang="es-ES" altLang="es-PE" sz="18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Los tiempos entre llegada son exponenciales con parámetro </a:t>
            </a:r>
            <a:r>
              <a:rPr lang="es-ES" altLang="es-PE" sz="1800" dirty="0" smtClean="0">
                <a:solidFill>
                  <a:srgbClr val="002060"/>
                </a:solidFill>
                <a:latin typeface="Cambria" panose="02040503050406030204" pitchFamily="18" charset="0"/>
                <a:sym typeface="Symbol"/>
              </a:rPr>
              <a:t></a:t>
            </a:r>
            <a:r>
              <a:rPr lang="es-ES" altLang="es-PE" sz="18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 si y solo si el numero de llegadas que suceden en el intervalo </a:t>
            </a:r>
            <a:r>
              <a:rPr lang="es-ES" altLang="es-PE" sz="1800" i="1" dirty="0" smtClean="0">
                <a:solidFill>
                  <a:srgbClr val="002060"/>
                </a:solidFill>
                <a:latin typeface="Cambria" panose="02040503050406030204" pitchFamily="18" charset="0"/>
              </a:rPr>
              <a:t>t</a:t>
            </a:r>
            <a:r>
              <a:rPr lang="es-ES" altLang="es-PE" sz="18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 sigue una distribución de </a:t>
            </a:r>
            <a:r>
              <a:rPr lang="es-ES" altLang="es-PE" sz="1800" dirty="0" err="1" smtClean="0">
                <a:solidFill>
                  <a:srgbClr val="002060"/>
                </a:solidFill>
                <a:latin typeface="Cambria" panose="02040503050406030204" pitchFamily="18" charset="0"/>
              </a:rPr>
              <a:t>Poisson</a:t>
            </a:r>
            <a:r>
              <a:rPr lang="es-ES" altLang="es-PE" sz="18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 con parámetro </a:t>
            </a:r>
            <a:r>
              <a:rPr lang="es-MX" altLang="es-PE" sz="1800" i="1" dirty="0" smtClean="0">
                <a:solidFill>
                  <a:srgbClr val="002060"/>
                </a:solidFill>
                <a:sym typeface="Symbol" pitchFamily="18" charset="2"/>
              </a:rPr>
              <a:t>t</a:t>
            </a:r>
            <a:endParaRPr lang="es-ES" altLang="es-PE" sz="1800" i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244691"/>
              </p:ext>
            </p:extLst>
          </p:nvPr>
        </p:nvGraphicFramePr>
        <p:xfrm>
          <a:off x="1691680" y="1772816"/>
          <a:ext cx="42322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cuación" r:id="rId3" imgW="2145369" imgH="406224" progId="Equation.3">
                  <p:embed/>
                </p:oleObj>
              </mc:Choice>
              <mc:Fallback>
                <p:oleObj name="Ecuación" r:id="rId3" imgW="2145369" imgH="4062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772816"/>
                        <a:ext cx="4232275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1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11560" y="188640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7030A0"/>
                </a:solidFill>
              </a:rPr>
              <a:t>Suposición 1.-  </a:t>
            </a:r>
            <a:r>
              <a:rPr lang="es-PE" dirty="0">
                <a:solidFill>
                  <a:srgbClr val="7030A0"/>
                </a:solidFill>
              </a:rPr>
              <a:t>Llegada de clientes: Suponemos que los clientes llegan de acuerdo a una distribución </a:t>
            </a:r>
            <a:r>
              <a:rPr lang="es-PE" dirty="0" err="1">
                <a:solidFill>
                  <a:srgbClr val="7030A0"/>
                </a:solidFill>
              </a:rPr>
              <a:t>Poisson</a:t>
            </a:r>
            <a:r>
              <a:rPr lang="es-PE" dirty="0">
                <a:solidFill>
                  <a:srgbClr val="7030A0"/>
                </a:solidFill>
              </a:rPr>
              <a:t>. Esto es, sea A = número de clientes que llegan en un intervalo específico de tiempo. </a:t>
            </a:r>
          </a:p>
          <a:p>
            <a:r>
              <a:rPr lang="es-PE" dirty="0">
                <a:solidFill>
                  <a:srgbClr val="7030A0"/>
                </a:solidFill>
              </a:rPr>
              <a:t>Entonces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83568" y="2996952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7030A0"/>
                </a:solidFill>
              </a:rPr>
              <a:t>Suposición 2.-  </a:t>
            </a:r>
            <a:r>
              <a:rPr lang="es-PE" dirty="0">
                <a:solidFill>
                  <a:srgbClr val="7030A0"/>
                </a:solidFill>
              </a:rPr>
              <a:t>Distribución del servicio: El tiempo de servicio se supone que sigue una distribución exponencial negativa. Esto es, sea S es el tiempo de servicio para un cliente típico. Entonces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36" y="1532985"/>
            <a:ext cx="4800600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21088"/>
            <a:ext cx="4457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795253" y="5151004"/>
            <a:ext cx="5905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7030A0"/>
                </a:solidFill>
              </a:rPr>
              <a:t>Donde </a:t>
            </a:r>
            <a:r>
              <a:rPr lang="el-GR" dirty="0">
                <a:solidFill>
                  <a:srgbClr val="7030A0"/>
                </a:solidFill>
              </a:rPr>
              <a:t>μ = </a:t>
            </a:r>
            <a:r>
              <a:rPr lang="es-PE" dirty="0">
                <a:solidFill>
                  <a:srgbClr val="7030A0"/>
                </a:solidFill>
              </a:rPr>
              <a:t>tasa de servicio esperado ( o promedia) </a:t>
            </a:r>
          </a:p>
        </p:txBody>
      </p:sp>
    </p:spTree>
    <p:extLst>
      <p:ext uri="{BB962C8B-B14F-4D97-AF65-F5344CB8AC3E}">
        <p14:creationId xmlns:p14="http://schemas.microsoft.com/office/powerpoint/2010/main" val="282877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83568" y="332656"/>
            <a:ext cx="79208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Fuente, Llegadas y Llegadas de </a:t>
            </a:r>
            <a:r>
              <a:rPr lang="es-ES" b="1" dirty="0" err="1">
                <a:solidFill>
                  <a:srgbClr val="C00000"/>
                </a:solidFill>
              </a:rPr>
              <a:t>Poisson</a:t>
            </a:r>
            <a:r>
              <a:rPr lang="es-ES" dirty="0">
                <a:solidFill>
                  <a:srgbClr val="C00000"/>
                </a:solidFill>
              </a:rPr>
              <a:t> </a:t>
            </a:r>
            <a:endParaRPr lang="es-PE" dirty="0">
              <a:solidFill>
                <a:srgbClr val="C00000"/>
              </a:solidFill>
            </a:endParaRPr>
          </a:p>
          <a:p>
            <a:endParaRPr lang="es-ES" b="1" dirty="0" smtClean="0">
              <a:solidFill>
                <a:srgbClr val="0070C0"/>
              </a:solidFill>
            </a:endParaRPr>
          </a:p>
          <a:p>
            <a:r>
              <a:rPr lang="es-ES" b="1" dirty="0" smtClean="0">
                <a:solidFill>
                  <a:srgbClr val="0070C0"/>
                </a:solidFill>
              </a:rPr>
              <a:t>Fuente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Los clientes son </a:t>
            </a:r>
            <a:r>
              <a:rPr lang="es-ES" dirty="0" smtClean="0">
                <a:solidFill>
                  <a:schemeClr val="bg1"/>
                </a:solidFill>
              </a:rPr>
              <a:t>proporcionales </a:t>
            </a:r>
            <a:r>
              <a:rPr lang="es-ES" dirty="0">
                <a:solidFill>
                  <a:schemeClr val="bg1"/>
                </a:solidFill>
              </a:rPr>
              <a:t>a un sistema de colas desde una </a:t>
            </a:r>
            <a:r>
              <a:rPr lang="es-ES" i="1" dirty="0">
                <a:solidFill>
                  <a:schemeClr val="bg1"/>
                </a:solidFill>
              </a:rPr>
              <a:t>fuente que puede ser infinita o finita </a:t>
            </a:r>
            <a:endParaRPr lang="es-ES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Con </a:t>
            </a:r>
            <a:r>
              <a:rPr lang="es-ES" dirty="0">
                <a:solidFill>
                  <a:schemeClr val="bg1"/>
                </a:solidFill>
              </a:rPr>
              <a:t>una </a:t>
            </a:r>
            <a:r>
              <a:rPr lang="es-ES" b="1" i="1" dirty="0">
                <a:solidFill>
                  <a:srgbClr val="7030A0"/>
                </a:solidFill>
              </a:rPr>
              <a:t>fuente infinita</a:t>
            </a:r>
            <a:r>
              <a:rPr lang="es-ES" dirty="0">
                <a:solidFill>
                  <a:schemeClr val="bg1"/>
                </a:solidFill>
              </a:rPr>
              <a:t> la cola de servicio puede llegar a ser </a:t>
            </a:r>
            <a:r>
              <a:rPr lang="es-ES" i="1" dirty="0">
                <a:solidFill>
                  <a:schemeClr val="bg1"/>
                </a:solidFill>
              </a:rPr>
              <a:t>arbitrariamente grande.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Para una </a:t>
            </a:r>
            <a:r>
              <a:rPr lang="es-ES" b="1" i="1" dirty="0">
                <a:solidFill>
                  <a:srgbClr val="7030A0"/>
                </a:solidFill>
              </a:rPr>
              <a:t>fuente finita</a:t>
            </a:r>
            <a:r>
              <a:rPr lang="es-ES" b="1" dirty="0">
                <a:solidFill>
                  <a:srgbClr val="7030A0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la cola de servicio es </a:t>
            </a:r>
            <a:r>
              <a:rPr lang="es-ES" i="1" dirty="0">
                <a:solidFill>
                  <a:schemeClr val="bg1"/>
                </a:solidFill>
              </a:rPr>
              <a:t>limitada</a:t>
            </a:r>
            <a:r>
              <a:rPr lang="es-ES" dirty="0">
                <a:solidFill>
                  <a:schemeClr val="bg1"/>
                </a:solidFill>
              </a:rPr>
              <a:t>, pero una fuente finita pero muy grande suele considerarse como infinita</a:t>
            </a:r>
            <a:r>
              <a:rPr lang="es-ES" dirty="0"/>
              <a:t>. </a:t>
            </a:r>
            <a:endParaRPr lang="es-PE" dirty="0"/>
          </a:p>
          <a:p>
            <a:endParaRPr lang="es-ES" b="1" dirty="0" smtClean="0">
              <a:solidFill>
                <a:srgbClr val="0070C0"/>
              </a:solidFill>
            </a:endParaRPr>
          </a:p>
          <a:p>
            <a:r>
              <a:rPr lang="es-ES" b="1" dirty="0" smtClean="0">
                <a:solidFill>
                  <a:srgbClr val="0070C0"/>
                </a:solidFill>
              </a:rPr>
              <a:t>Llegadas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Supondremos que los clientes llegan a un </a:t>
            </a:r>
            <a:r>
              <a:rPr lang="es-ES" i="1" dirty="0" smtClean="0">
                <a:solidFill>
                  <a:schemeClr val="bg1"/>
                </a:solidFill>
              </a:rPr>
              <a:t>sistema de colas</a:t>
            </a:r>
            <a:r>
              <a:rPr lang="es-ES" dirty="0" smtClean="0">
                <a:solidFill>
                  <a:schemeClr val="bg1"/>
                </a:solidFill>
              </a:rPr>
              <a:t> en los </a:t>
            </a:r>
            <a:r>
              <a:rPr lang="es-ES" i="1" dirty="0" smtClean="0">
                <a:solidFill>
                  <a:schemeClr val="bg1"/>
                </a:solidFill>
              </a:rPr>
              <a:t>tiempos: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PE" dirty="0" smtClean="0">
              <a:solidFill>
                <a:schemeClr val="bg1"/>
              </a:solidFill>
            </a:endParaRPr>
          </a:p>
          <a:p>
            <a:r>
              <a:rPr lang="es-ES" i="1" dirty="0" smtClean="0">
                <a:solidFill>
                  <a:schemeClr val="bg1"/>
                </a:solidFill>
              </a:rPr>
              <a:t>t</a:t>
            </a:r>
            <a:r>
              <a:rPr lang="es-ES" i="1" baseline="-25000" dirty="0" smtClean="0">
                <a:solidFill>
                  <a:schemeClr val="bg1"/>
                </a:solidFill>
              </a:rPr>
              <a:t>0</a:t>
            </a:r>
            <a:r>
              <a:rPr lang="es-ES" i="1" dirty="0" smtClean="0">
                <a:solidFill>
                  <a:schemeClr val="bg1"/>
                </a:solidFill>
              </a:rPr>
              <a:t>&lt;t</a:t>
            </a:r>
            <a:r>
              <a:rPr lang="es-ES" i="1" baseline="-25000" dirty="0" smtClean="0">
                <a:solidFill>
                  <a:schemeClr val="bg1"/>
                </a:solidFill>
              </a:rPr>
              <a:t>1</a:t>
            </a:r>
            <a:r>
              <a:rPr lang="es-ES" i="1" dirty="0" smtClean="0">
                <a:solidFill>
                  <a:schemeClr val="bg1"/>
                </a:solidFill>
              </a:rPr>
              <a:t>&lt;t</a:t>
            </a:r>
            <a:r>
              <a:rPr lang="es-ES" i="1" baseline="-25000" dirty="0" smtClean="0">
                <a:solidFill>
                  <a:schemeClr val="bg1"/>
                </a:solidFill>
              </a:rPr>
              <a:t>2</a:t>
            </a:r>
            <a:r>
              <a:rPr lang="es-ES" i="1" dirty="0" smtClean="0">
                <a:solidFill>
                  <a:schemeClr val="bg1"/>
                </a:solidFill>
              </a:rPr>
              <a:t>&lt;. . . &lt;</a:t>
            </a:r>
            <a:r>
              <a:rPr lang="es-ES" i="1" dirty="0" err="1" smtClean="0">
                <a:solidFill>
                  <a:schemeClr val="bg1"/>
                </a:solidFill>
              </a:rPr>
              <a:t>t</a:t>
            </a:r>
            <a:r>
              <a:rPr lang="es-ES" i="1" baseline="-25000" dirty="0" err="1" smtClean="0">
                <a:solidFill>
                  <a:schemeClr val="bg1"/>
                </a:solidFill>
              </a:rPr>
              <a:t>n</a:t>
            </a:r>
            <a:r>
              <a:rPr lang="es-ES" i="1" dirty="0" smtClean="0">
                <a:solidFill>
                  <a:schemeClr val="bg1"/>
                </a:solidFill>
              </a:rPr>
              <a:t>.</a:t>
            </a:r>
            <a:endParaRPr lang="es-PE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Los </a:t>
            </a:r>
            <a:r>
              <a:rPr lang="es-ES" dirty="0">
                <a:solidFill>
                  <a:schemeClr val="bg1"/>
                </a:solidFill>
              </a:rPr>
              <a:t>clientes llegan de uno en uno y nunca hay una colisión.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Las variables aleatorias </a:t>
            </a:r>
            <a:r>
              <a:rPr lang="es-ES" i="1" dirty="0" smtClean="0">
                <a:solidFill>
                  <a:schemeClr val="bg1"/>
                </a:solidFill>
              </a:rPr>
              <a:t>“ </a:t>
            </a:r>
            <a:r>
              <a:rPr lang="es-ES" i="1" dirty="0" err="1" smtClean="0">
                <a:solidFill>
                  <a:schemeClr val="bg1"/>
                </a:solidFill>
              </a:rPr>
              <a:t>t</a:t>
            </a:r>
            <a:r>
              <a:rPr lang="es-ES" i="1" baseline="-25000" dirty="0" err="1" smtClean="0">
                <a:solidFill>
                  <a:schemeClr val="bg1"/>
                </a:solidFill>
              </a:rPr>
              <a:t>k</a:t>
            </a:r>
            <a:r>
              <a:rPr lang="es-ES" i="1" dirty="0" smtClean="0">
                <a:solidFill>
                  <a:schemeClr val="bg1"/>
                </a:solidFill>
              </a:rPr>
              <a:t>”</a:t>
            </a:r>
            <a:r>
              <a:rPr lang="es-ES" dirty="0" smtClean="0">
                <a:solidFill>
                  <a:schemeClr val="bg1"/>
                </a:solidFill>
              </a:rPr>
              <a:t> miden los</a:t>
            </a:r>
            <a:r>
              <a:rPr lang="es-ES" i="1" dirty="0" smtClean="0">
                <a:solidFill>
                  <a:schemeClr val="bg1"/>
                </a:solidFill>
              </a:rPr>
              <a:t> tiempos entre las llegadas sucesivas</a:t>
            </a:r>
            <a:r>
              <a:rPr lang="es-ES" dirty="0" smtClean="0">
                <a:solidFill>
                  <a:schemeClr val="bg1"/>
                </a:solidFill>
              </a:rPr>
              <a:t> (arbitrario) y se denominan </a:t>
            </a:r>
            <a:r>
              <a:rPr lang="es-ES" i="1" dirty="0" smtClean="0">
                <a:solidFill>
                  <a:schemeClr val="bg1"/>
                </a:solidFill>
              </a:rPr>
              <a:t>: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tiempos entre llegadas</a:t>
            </a:r>
            <a:endParaRPr lang="es-PE" dirty="0" smtClean="0">
              <a:solidFill>
                <a:srgbClr val="C00000"/>
              </a:solidFill>
            </a:endParaRPr>
          </a:p>
          <a:p>
            <a:pPr lvl="0"/>
            <a:r>
              <a:rPr lang="es-ES" dirty="0" smtClean="0">
                <a:solidFill>
                  <a:schemeClr val="bg1"/>
                </a:solidFill>
              </a:rPr>
              <a:t>Son </a:t>
            </a:r>
            <a:r>
              <a:rPr lang="es-ES" dirty="0">
                <a:solidFill>
                  <a:schemeClr val="bg1"/>
                </a:solidFill>
              </a:rPr>
              <a:t>variables aleatorias </a:t>
            </a:r>
            <a:r>
              <a:rPr lang="es-ES" i="1" dirty="0">
                <a:solidFill>
                  <a:schemeClr val="bg1"/>
                </a:solidFill>
              </a:rPr>
              <a:t>independientes</a:t>
            </a:r>
            <a:r>
              <a:rPr lang="es-ES" dirty="0">
                <a:solidFill>
                  <a:schemeClr val="bg1"/>
                </a:solidFill>
              </a:rPr>
              <a:t> y están </a:t>
            </a:r>
            <a:r>
              <a:rPr lang="es-ES" i="1" dirty="0">
                <a:solidFill>
                  <a:schemeClr val="bg1"/>
                </a:solidFill>
              </a:rPr>
              <a:t>idénticamente distribuidas: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 </a:t>
            </a:r>
            <a:r>
              <a:rPr lang="es-ES" i="1" dirty="0" err="1">
                <a:solidFill>
                  <a:schemeClr val="bg1"/>
                </a:solidFill>
              </a:rPr>
              <a:t>t</a:t>
            </a:r>
            <a:r>
              <a:rPr lang="es-ES" i="1" baseline="-25000" dirty="0" err="1">
                <a:solidFill>
                  <a:schemeClr val="bg1"/>
                </a:solidFill>
              </a:rPr>
              <a:t>k</a:t>
            </a:r>
            <a:r>
              <a:rPr lang="es-ES" i="1" dirty="0">
                <a:solidFill>
                  <a:schemeClr val="bg1"/>
                </a:solidFill>
              </a:rPr>
              <a:t> = </a:t>
            </a:r>
            <a:r>
              <a:rPr lang="es-ES" i="1" dirty="0" err="1">
                <a:solidFill>
                  <a:schemeClr val="bg1"/>
                </a:solidFill>
              </a:rPr>
              <a:t>t</a:t>
            </a:r>
            <a:r>
              <a:rPr lang="es-ES" i="1" baseline="-25000" dirty="0" err="1">
                <a:solidFill>
                  <a:schemeClr val="bg1"/>
                </a:solidFill>
              </a:rPr>
              <a:t>k</a:t>
            </a:r>
            <a:r>
              <a:rPr lang="es-ES" i="1" dirty="0">
                <a:solidFill>
                  <a:schemeClr val="bg1"/>
                </a:solidFill>
              </a:rPr>
              <a:t> - </a:t>
            </a:r>
            <a:r>
              <a:rPr lang="es-ES" i="1" dirty="0" err="1">
                <a:solidFill>
                  <a:schemeClr val="bg1"/>
                </a:solidFill>
              </a:rPr>
              <a:t>t</a:t>
            </a:r>
            <a:r>
              <a:rPr lang="es-ES" i="1" baseline="-25000" dirty="0" err="1">
                <a:solidFill>
                  <a:schemeClr val="bg1"/>
                </a:solidFill>
              </a:rPr>
              <a:t>k</a:t>
            </a:r>
            <a:r>
              <a:rPr lang="es-ES" i="1" baseline="-25000" dirty="0">
                <a:solidFill>
                  <a:schemeClr val="bg1"/>
                </a:solidFill>
              </a:rPr>
              <a:t> - 1</a:t>
            </a:r>
            <a:r>
              <a:rPr lang="es-ES" i="1" dirty="0">
                <a:solidFill>
                  <a:schemeClr val="bg1"/>
                </a:solidFill>
              </a:rPr>
              <a:t>;</a:t>
            </a:r>
            <a:r>
              <a:rPr lang="es-ES" dirty="0">
                <a:solidFill>
                  <a:schemeClr val="bg1"/>
                </a:solidFill>
              </a:rPr>
              <a:t> con </a:t>
            </a:r>
            <a:r>
              <a:rPr lang="es-ES" i="1" dirty="0">
                <a:solidFill>
                  <a:schemeClr val="bg1"/>
                </a:solidFill>
              </a:rPr>
              <a:t>(</a:t>
            </a:r>
            <a:r>
              <a:rPr lang="es-ES" i="1" dirty="0" smtClean="0">
                <a:solidFill>
                  <a:schemeClr val="bg1"/>
                </a:solidFill>
              </a:rPr>
              <a:t>k≥1).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5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83568" y="260648"/>
            <a:ext cx="78488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Llegadas de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PE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Las llegadas pueden seguir distintos patrones arbitrarios pero suele suponerse que forman un </a:t>
            </a:r>
            <a:r>
              <a:rPr lang="es-ES" i="1" dirty="0">
                <a:solidFill>
                  <a:schemeClr val="bg1"/>
                </a:solidFill>
              </a:rPr>
              <a:t>proceso de llegadas de </a:t>
            </a:r>
            <a:r>
              <a:rPr lang="es-ES" i="1" dirty="0" err="1">
                <a:solidFill>
                  <a:schemeClr val="bg1"/>
                </a:solidFill>
              </a:rPr>
              <a:t>Poisson</a:t>
            </a:r>
            <a:r>
              <a:rPr lang="es-ES" i="1" dirty="0">
                <a:solidFill>
                  <a:schemeClr val="bg1"/>
                </a:solidFill>
              </a:rPr>
              <a:t>: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pPr lvl="0"/>
            <a:endParaRPr lang="es-ES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Los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>
                <a:solidFill>
                  <a:schemeClr val="bg1"/>
                </a:solidFill>
              </a:rPr>
              <a:t>tiempos entre llegadas</a:t>
            </a:r>
            <a:r>
              <a:rPr lang="es-ES" dirty="0">
                <a:solidFill>
                  <a:schemeClr val="bg1"/>
                </a:solidFill>
              </a:rPr>
              <a:t> están distribuidos </a:t>
            </a:r>
            <a:r>
              <a:rPr lang="es-ES" i="1" dirty="0">
                <a:solidFill>
                  <a:schemeClr val="bg1"/>
                </a:solidFill>
              </a:rPr>
              <a:t>exponencialmente: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i="1" dirty="0" smtClean="0">
                <a:solidFill>
                  <a:schemeClr val="bg1"/>
                </a:solidFill>
              </a:rPr>
              <a:t>P(</a:t>
            </a:r>
            <a:r>
              <a:rPr lang="el-GR" i="1" dirty="0" smtClean="0">
                <a:solidFill>
                  <a:schemeClr val="bg1"/>
                </a:solidFill>
                <a:latin typeface="Trebuchet MS"/>
              </a:rPr>
              <a:t>τ</a:t>
            </a:r>
            <a:r>
              <a:rPr lang="es-ES" i="1" dirty="0" smtClean="0">
                <a:solidFill>
                  <a:schemeClr val="bg1"/>
                </a:solidFill>
              </a:rPr>
              <a:t> ≤ </a:t>
            </a:r>
            <a:r>
              <a:rPr lang="es-ES" i="1" dirty="0">
                <a:solidFill>
                  <a:schemeClr val="bg1"/>
                </a:solidFill>
              </a:rPr>
              <a:t>t) = 1 - </a:t>
            </a:r>
            <a:r>
              <a:rPr lang="es-ES" i="1" dirty="0" smtClean="0">
                <a:solidFill>
                  <a:schemeClr val="bg1"/>
                </a:solidFill>
              </a:rPr>
              <a:t>e</a:t>
            </a:r>
            <a:r>
              <a:rPr lang="es-ES" i="1" baseline="30000" dirty="0" smtClean="0">
                <a:solidFill>
                  <a:schemeClr val="bg1"/>
                </a:solidFill>
              </a:rPr>
              <a:t>-</a:t>
            </a:r>
            <a:r>
              <a:rPr lang="es-ES" i="1" baseline="30000" dirty="0" smtClean="0">
                <a:solidFill>
                  <a:schemeClr val="bg1"/>
                </a:solidFill>
                <a:sym typeface="Symbol"/>
              </a:rPr>
              <a:t>t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>
                <a:solidFill>
                  <a:schemeClr val="bg1"/>
                </a:solidFill>
              </a:rPr>
              <a:t>:</a:t>
            </a:r>
            <a:endParaRPr lang="es-PE" dirty="0">
              <a:solidFill>
                <a:schemeClr val="bg1"/>
              </a:solidFill>
            </a:endParaRPr>
          </a:p>
          <a:p>
            <a:pPr lvl="0"/>
            <a:endParaRPr lang="es-ES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La </a:t>
            </a:r>
            <a:r>
              <a:rPr lang="es-ES" dirty="0">
                <a:solidFill>
                  <a:schemeClr val="bg1"/>
                </a:solidFill>
              </a:rPr>
              <a:t>probabilidad de que lleguen </a:t>
            </a:r>
            <a:r>
              <a:rPr lang="es-ES" i="1" dirty="0">
                <a:solidFill>
                  <a:schemeClr val="bg1"/>
                </a:solidFill>
              </a:rPr>
              <a:t>exactamente “n” clientes</a:t>
            </a:r>
            <a:r>
              <a:rPr lang="es-ES" dirty="0">
                <a:solidFill>
                  <a:schemeClr val="bg1"/>
                </a:solidFill>
              </a:rPr>
              <a:t> en cualquier </a:t>
            </a:r>
            <a:r>
              <a:rPr lang="es-ES" i="1" dirty="0">
                <a:solidFill>
                  <a:schemeClr val="bg1"/>
                </a:solidFill>
              </a:rPr>
              <a:t>intervalo de longitud “t”</a:t>
            </a:r>
            <a:r>
              <a:rPr lang="es-ES" dirty="0">
                <a:solidFill>
                  <a:schemeClr val="bg1"/>
                </a:solidFill>
              </a:rPr>
              <a:t> es: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( </a:t>
            </a:r>
            <a:r>
              <a:rPr lang="es-ES" i="1" dirty="0" smtClean="0">
                <a:solidFill>
                  <a:schemeClr val="bg1"/>
                </a:solidFill>
              </a:rPr>
              <a:t>e</a:t>
            </a:r>
            <a:r>
              <a:rPr lang="es-ES" i="1" baseline="30000" dirty="0" smtClean="0">
                <a:solidFill>
                  <a:schemeClr val="bg1"/>
                </a:solidFill>
              </a:rPr>
              <a:t>-</a:t>
            </a:r>
            <a:r>
              <a:rPr lang="es-ES" i="1" baseline="30000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baseline="30000" dirty="0" smtClean="0">
                <a:solidFill>
                  <a:schemeClr val="bg1"/>
                </a:solidFill>
              </a:rPr>
              <a:t>t</a:t>
            </a:r>
            <a:r>
              <a:rPr lang="es-ES" i="1" dirty="0" smtClean="0">
                <a:solidFill>
                  <a:schemeClr val="bg1"/>
                </a:solidFill>
              </a:rPr>
              <a:t> (</a:t>
            </a:r>
            <a:r>
              <a:rPr lang="es-ES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</a:rPr>
              <a:t>t)</a:t>
            </a:r>
            <a:r>
              <a:rPr lang="es-ES" i="1" baseline="30000" dirty="0" smtClean="0">
                <a:solidFill>
                  <a:schemeClr val="bg1"/>
                </a:solidFill>
              </a:rPr>
              <a:t>n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>
                <a:solidFill>
                  <a:schemeClr val="bg1"/>
                </a:solidFill>
              </a:rPr>
              <a:t>) / n!;</a:t>
            </a:r>
            <a:r>
              <a:rPr lang="es-ES" dirty="0">
                <a:solidFill>
                  <a:schemeClr val="bg1"/>
                </a:solidFill>
              </a:rPr>
              <a:t> con (</a:t>
            </a:r>
            <a:r>
              <a:rPr lang="es-ES" i="1" dirty="0">
                <a:solidFill>
                  <a:schemeClr val="bg1"/>
                </a:solidFill>
              </a:rPr>
              <a:t>n</a:t>
            </a:r>
            <a:r>
              <a:rPr lang="es-ES" dirty="0">
                <a:solidFill>
                  <a:schemeClr val="bg1"/>
                </a:solidFill>
              </a:rPr>
              <a:t>=0,1,2,. . . ).</a:t>
            </a:r>
            <a:endParaRPr lang="es-PE" dirty="0">
              <a:solidFill>
                <a:schemeClr val="bg1"/>
              </a:solidFill>
            </a:endParaRPr>
          </a:p>
          <a:p>
            <a:pPr lvl="0"/>
            <a:r>
              <a:rPr lang="es-ES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es una </a:t>
            </a:r>
            <a:r>
              <a:rPr lang="es-ES" i="1" dirty="0">
                <a:solidFill>
                  <a:schemeClr val="bg1"/>
                </a:solidFill>
              </a:rPr>
              <a:t>tasa promedio de llegadas constante</a:t>
            </a:r>
            <a:r>
              <a:rPr lang="es-ES" dirty="0">
                <a:solidFill>
                  <a:schemeClr val="bg1"/>
                </a:solidFill>
              </a:rPr>
              <a:t> expresada en </a:t>
            </a:r>
            <a:r>
              <a:rPr lang="es-ES" i="1" dirty="0">
                <a:solidFill>
                  <a:schemeClr val="bg1"/>
                </a:solidFill>
              </a:rPr>
              <a:t>“clientes por unidad de tiempo”.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pPr lvl="0"/>
            <a:endParaRPr lang="es-ES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i="1" dirty="0">
                <a:solidFill>
                  <a:schemeClr val="bg1"/>
                </a:solidFill>
              </a:rPr>
              <a:t>número de llegadas por unidad de tiempo</a:t>
            </a:r>
            <a:r>
              <a:rPr lang="es-ES" dirty="0">
                <a:solidFill>
                  <a:schemeClr val="bg1"/>
                </a:solidFill>
              </a:rPr>
              <a:t> se dice que tiene </a:t>
            </a:r>
            <a:r>
              <a:rPr lang="es-ES" i="1" dirty="0">
                <a:solidFill>
                  <a:schemeClr val="bg1"/>
                </a:solidFill>
              </a:rPr>
              <a:t>distribución de </a:t>
            </a:r>
            <a:r>
              <a:rPr lang="es-ES" i="1" dirty="0" err="1">
                <a:solidFill>
                  <a:schemeClr val="bg1"/>
                </a:solidFill>
              </a:rPr>
              <a:t>Poisson</a:t>
            </a:r>
            <a:r>
              <a:rPr lang="es-ES" i="1" dirty="0">
                <a:solidFill>
                  <a:schemeClr val="bg1"/>
                </a:solidFill>
              </a:rPr>
              <a:t> con una media </a:t>
            </a:r>
            <a:r>
              <a:rPr lang="es-ES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</a:rPr>
              <a:t>.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4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536" y="404664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smtClean="0">
                <a:solidFill>
                  <a:srgbClr val="0070C0"/>
                </a:solidFill>
              </a:rPr>
              <a:t> </a:t>
            </a:r>
            <a:r>
              <a:rPr lang="es-PE" b="1" dirty="0">
                <a:solidFill>
                  <a:srgbClr val="0070C0"/>
                </a:solidFill>
              </a:rPr>
              <a:t>La distribución Exponencial </a:t>
            </a:r>
          </a:p>
          <a:p>
            <a:r>
              <a:rPr lang="es-PE" b="1" dirty="0"/>
              <a:t> </a:t>
            </a:r>
          </a:p>
          <a:p>
            <a:r>
              <a:rPr lang="es-PE" dirty="0">
                <a:solidFill>
                  <a:schemeClr val="bg1"/>
                </a:solidFill>
              </a:rPr>
              <a:t>Mientras que la distribución de </a:t>
            </a:r>
            <a:r>
              <a:rPr lang="es-PE" dirty="0" err="1">
                <a:solidFill>
                  <a:schemeClr val="bg1"/>
                </a:solidFill>
              </a:rPr>
              <a:t>Poisson</a:t>
            </a:r>
            <a:r>
              <a:rPr lang="es-PE" dirty="0">
                <a:solidFill>
                  <a:schemeClr val="bg1"/>
                </a:solidFill>
              </a:rPr>
              <a:t> describe las llegadas por unidad de tiempo</a:t>
            </a:r>
            <a:r>
              <a:rPr lang="es-PE" dirty="0" smtClean="0">
                <a:solidFill>
                  <a:schemeClr val="bg1"/>
                </a:solidFill>
              </a:rPr>
              <a:t>, la </a:t>
            </a:r>
            <a:r>
              <a:rPr lang="es-PE" dirty="0">
                <a:solidFill>
                  <a:schemeClr val="bg1"/>
                </a:solidFill>
              </a:rPr>
              <a:t>distribución exponencial estudia el tiempo entre cada una de estas llegadas.  </a:t>
            </a:r>
            <a:r>
              <a:rPr lang="es-PE" dirty="0" smtClean="0">
                <a:solidFill>
                  <a:schemeClr val="bg1"/>
                </a:solidFill>
              </a:rPr>
              <a:t>Si las </a:t>
            </a:r>
            <a:r>
              <a:rPr lang="es-PE" dirty="0">
                <a:solidFill>
                  <a:schemeClr val="bg1"/>
                </a:solidFill>
              </a:rPr>
              <a:t>llegadas son de </a:t>
            </a:r>
            <a:r>
              <a:rPr lang="es-PE" dirty="0" err="1">
                <a:solidFill>
                  <a:schemeClr val="bg1"/>
                </a:solidFill>
              </a:rPr>
              <a:t>Poisson</a:t>
            </a:r>
            <a:r>
              <a:rPr lang="es-PE" dirty="0">
                <a:solidFill>
                  <a:schemeClr val="bg1"/>
                </a:solidFill>
              </a:rPr>
              <a:t>, el tiempo entre ellas es exponencial.  Mientras que </a:t>
            </a:r>
            <a:r>
              <a:rPr lang="es-PE" dirty="0" smtClean="0">
                <a:solidFill>
                  <a:schemeClr val="bg1"/>
                </a:solidFill>
              </a:rPr>
              <a:t>la distribución </a:t>
            </a:r>
            <a:r>
              <a:rPr lang="es-PE" dirty="0">
                <a:solidFill>
                  <a:schemeClr val="bg1"/>
                </a:solidFill>
              </a:rPr>
              <a:t>de </a:t>
            </a:r>
            <a:r>
              <a:rPr lang="es-PE" dirty="0" err="1">
                <a:solidFill>
                  <a:schemeClr val="bg1"/>
                </a:solidFill>
              </a:rPr>
              <a:t>Poisson</a:t>
            </a:r>
            <a:r>
              <a:rPr lang="es-PE" dirty="0">
                <a:solidFill>
                  <a:schemeClr val="bg1"/>
                </a:solidFill>
              </a:rPr>
              <a:t> es discreta, la distribución exponencial es continua, </a:t>
            </a:r>
            <a:r>
              <a:rPr lang="es-PE" dirty="0" smtClean="0">
                <a:solidFill>
                  <a:schemeClr val="bg1"/>
                </a:solidFill>
              </a:rPr>
              <a:t>porque el </a:t>
            </a:r>
            <a:r>
              <a:rPr lang="es-PE" dirty="0">
                <a:solidFill>
                  <a:schemeClr val="bg1"/>
                </a:solidFill>
              </a:rPr>
              <a:t>tiempo entre llegadas no tiene por qué ser un número entero</a:t>
            </a:r>
            <a:r>
              <a:rPr lang="es-PE" dirty="0" smtClean="0">
                <a:solidFill>
                  <a:schemeClr val="bg1"/>
                </a:solidFill>
              </a:rPr>
              <a:t>.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95536" y="2856418"/>
            <a:ext cx="7920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2"/>
                </a:solidFill>
              </a:rPr>
              <a:t>La función de densidad de la distribución exponencial es la siguiente:</a:t>
            </a:r>
          </a:p>
          <a:p>
            <a:r>
              <a:rPr lang="es-PE" dirty="0">
                <a:solidFill>
                  <a:schemeClr val="bg2"/>
                </a:solidFill>
              </a:rPr>
              <a:t> </a:t>
            </a:r>
          </a:p>
          <a:p>
            <a:endParaRPr lang="es-PE" dirty="0">
              <a:solidFill>
                <a:schemeClr val="bg2"/>
              </a:solidFill>
            </a:endParaRPr>
          </a:p>
          <a:p>
            <a:endParaRPr lang="es-PE" dirty="0" smtClean="0">
              <a:solidFill>
                <a:schemeClr val="bg2"/>
              </a:solidFill>
            </a:endParaRPr>
          </a:p>
          <a:p>
            <a:endParaRPr lang="es-PE" dirty="0" smtClean="0">
              <a:solidFill>
                <a:schemeClr val="bg2"/>
              </a:solidFill>
            </a:endParaRPr>
          </a:p>
          <a:p>
            <a:r>
              <a:rPr lang="es-PE" dirty="0" smtClean="0">
                <a:solidFill>
                  <a:schemeClr val="bg2"/>
                </a:solidFill>
              </a:rPr>
              <a:t>En </a:t>
            </a:r>
            <a:r>
              <a:rPr lang="es-PE" dirty="0">
                <a:solidFill>
                  <a:schemeClr val="bg2"/>
                </a:solidFill>
              </a:rPr>
              <a:t>donde </a:t>
            </a:r>
            <a:r>
              <a:rPr lang="es-PE" i="1" dirty="0">
                <a:solidFill>
                  <a:schemeClr val="bg2"/>
                </a:solidFill>
              </a:rPr>
              <a:t>t representa el tiempo de servicio </a:t>
            </a:r>
            <a:r>
              <a:rPr lang="es-PE" i="1" dirty="0" smtClean="0">
                <a:solidFill>
                  <a:schemeClr val="bg2"/>
                </a:solidFill>
              </a:rPr>
              <a:t>y  </a:t>
            </a:r>
          </a:p>
          <a:p>
            <a:r>
              <a:rPr lang="es-PE" dirty="0" smtClean="0">
                <a:solidFill>
                  <a:schemeClr val="bg2"/>
                </a:solidFill>
              </a:rPr>
              <a:t>µ </a:t>
            </a:r>
            <a:r>
              <a:rPr lang="es-PE" dirty="0">
                <a:solidFill>
                  <a:schemeClr val="bg2"/>
                </a:solidFill>
              </a:rPr>
              <a:t>la tasa media de servicio (pacientes </a:t>
            </a:r>
            <a:r>
              <a:rPr lang="es-PE" dirty="0" smtClean="0">
                <a:solidFill>
                  <a:schemeClr val="bg2"/>
                </a:solidFill>
              </a:rPr>
              <a:t>servidos </a:t>
            </a:r>
          </a:p>
          <a:p>
            <a:r>
              <a:rPr lang="es-PE" dirty="0" smtClean="0">
                <a:solidFill>
                  <a:schemeClr val="bg2"/>
                </a:solidFill>
              </a:rPr>
              <a:t>por </a:t>
            </a:r>
            <a:r>
              <a:rPr lang="es-PE" dirty="0">
                <a:solidFill>
                  <a:schemeClr val="bg2"/>
                </a:solidFill>
              </a:rPr>
              <a:t>unidad de tiempo). </a:t>
            </a:r>
            <a:endParaRPr lang="es-PE" dirty="0" smtClean="0">
              <a:solidFill>
                <a:schemeClr val="bg2"/>
              </a:solidFill>
            </a:endParaRPr>
          </a:p>
          <a:p>
            <a:r>
              <a:rPr lang="es-PE" dirty="0" smtClean="0">
                <a:solidFill>
                  <a:schemeClr val="bg2"/>
                </a:solidFill>
              </a:rPr>
              <a:t>En </a:t>
            </a:r>
            <a:r>
              <a:rPr lang="es-PE" dirty="0">
                <a:solidFill>
                  <a:schemeClr val="bg2"/>
                </a:solidFill>
              </a:rPr>
              <a:t>general nos interesará encontrar </a:t>
            </a:r>
            <a:r>
              <a:rPr lang="es-PE" i="1" dirty="0" smtClean="0">
                <a:solidFill>
                  <a:schemeClr val="bg2"/>
                </a:solidFill>
              </a:rPr>
              <a:t>P(</a:t>
            </a:r>
            <a:r>
              <a:rPr lang="el-GR" i="1" dirty="0" smtClean="0">
                <a:solidFill>
                  <a:schemeClr val="bg2"/>
                </a:solidFill>
                <a:latin typeface="Trebuchet MS"/>
              </a:rPr>
              <a:t>τ</a:t>
            </a:r>
            <a:r>
              <a:rPr lang="es-PE" dirty="0" smtClean="0">
                <a:solidFill>
                  <a:schemeClr val="bg2"/>
                </a:solidFill>
              </a:rPr>
              <a:t>≤</a:t>
            </a:r>
            <a:r>
              <a:rPr lang="es-PE" i="1" dirty="0" smtClean="0">
                <a:solidFill>
                  <a:schemeClr val="bg2"/>
                </a:solidFill>
              </a:rPr>
              <a:t> </a:t>
            </a:r>
            <a:r>
              <a:rPr lang="es-PE" i="1" dirty="0">
                <a:solidFill>
                  <a:schemeClr val="bg2"/>
                </a:solidFill>
              </a:rPr>
              <a:t>t), </a:t>
            </a:r>
            <a:endParaRPr lang="es-PE" i="1" dirty="0" smtClean="0">
              <a:solidFill>
                <a:schemeClr val="bg2"/>
              </a:solidFill>
            </a:endParaRPr>
          </a:p>
          <a:p>
            <a:r>
              <a:rPr lang="es-PE" i="1" dirty="0" smtClean="0">
                <a:solidFill>
                  <a:schemeClr val="bg2"/>
                </a:solidFill>
              </a:rPr>
              <a:t>la </a:t>
            </a:r>
            <a:r>
              <a:rPr lang="es-PE" i="1" dirty="0">
                <a:solidFill>
                  <a:schemeClr val="bg2"/>
                </a:solidFill>
              </a:rPr>
              <a:t>probabilidad de que el tiempo </a:t>
            </a:r>
            <a:r>
              <a:rPr lang="es-PE" dirty="0" smtClean="0">
                <a:solidFill>
                  <a:schemeClr val="bg2"/>
                </a:solidFill>
              </a:rPr>
              <a:t>de </a:t>
            </a:r>
            <a:r>
              <a:rPr lang="es-PE" dirty="0">
                <a:solidFill>
                  <a:schemeClr val="bg2"/>
                </a:solidFill>
              </a:rPr>
              <a:t>servicio </a:t>
            </a:r>
            <a:r>
              <a:rPr lang="el-GR" i="1" dirty="0" smtClean="0">
                <a:solidFill>
                  <a:schemeClr val="bg2"/>
                </a:solidFill>
                <a:latin typeface="Trebuchet MS"/>
              </a:rPr>
              <a:t>τ</a:t>
            </a:r>
            <a:r>
              <a:rPr lang="es-PE" i="1" dirty="0" smtClean="0">
                <a:solidFill>
                  <a:schemeClr val="bg2"/>
                </a:solidFill>
              </a:rPr>
              <a:t> </a:t>
            </a:r>
            <a:r>
              <a:rPr lang="es-PE" i="1" dirty="0">
                <a:solidFill>
                  <a:schemeClr val="bg2"/>
                </a:solidFill>
              </a:rPr>
              <a:t>sea </a:t>
            </a:r>
            <a:endParaRPr lang="es-PE" i="1" dirty="0" smtClean="0">
              <a:solidFill>
                <a:schemeClr val="bg2"/>
              </a:solidFill>
            </a:endParaRPr>
          </a:p>
          <a:p>
            <a:r>
              <a:rPr lang="es-PE" i="1" dirty="0" smtClean="0">
                <a:solidFill>
                  <a:schemeClr val="bg2"/>
                </a:solidFill>
              </a:rPr>
              <a:t>inferior </a:t>
            </a:r>
            <a:r>
              <a:rPr lang="es-PE" i="1" dirty="0">
                <a:solidFill>
                  <a:schemeClr val="bg2"/>
                </a:solidFill>
              </a:rPr>
              <a:t>o igual a un valor específico t. Este valor </a:t>
            </a:r>
            <a:endParaRPr lang="es-PE" i="1" dirty="0" smtClean="0">
              <a:solidFill>
                <a:schemeClr val="bg2"/>
              </a:solidFill>
            </a:endParaRPr>
          </a:p>
          <a:p>
            <a:r>
              <a:rPr lang="es-PE" i="1" dirty="0" smtClean="0">
                <a:solidFill>
                  <a:schemeClr val="bg2"/>
                </a:solidFill>
              </a:rPr>
              <a:t>es </a:t>
            </a:r>
            <a:r>
              <a:rPr lang="es-PE" i="1" dirty="0">
                <a:solidFill>
                  <a:schemeClr val="bg2"/>
                </a:solidFill>
              </a:rPr>
              <a:t>igual al </a:t>
            </a:r>
            <a:r>
              <a:rPr lang="es-PE" i="1" dirty="0" smtClean="0">
                <a:solidFill>
                  <a:schemeClr val="bg2"/>
                </a:solidFill>
              </a:rPr>
              <a:t>área </a:t>
            </a:r>
            <a:r>
              <a:rPr lang="es-PE" dirty="0" smtClean="0">
                <a:solidFill>
                  <a:schemeClr val="bg2"/>
                </a:solidFill>
              </a:rPr>
              <a:t>por </a:t>
            </a:r>
            <a:r>
              <a:rPr lang="es-PE" dirty="0">
                <a:solidFill>
                  <a:schemeClr val="bg2"/>
                </a:solidFill>
              </a:rPr>
              <a:t>debajo de la función de densidad.</a:t>
            </a:r>
          </a:p>
          <a:p>
            <a:r>
              <a:rPr lang="es-PE" dirty="0">
                <a:solidFill>
                  <a:schemeClr val="bg2"/>
                </a:solidFill>
              </a:rPr>
              <a:t> 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262313" y="3375026"/>
            <a:ext cx="2273300" cy="749300"/>
            <a:chOff x="2116" y="1156"/>
            <a:chExt cx="1432" cy="472"/>
          </a:xfrm>
        </p:grpSpPr>
        <p:sp>
          <p:nvSpPr>
            <p:cNvPr id="7" name="AutoShape 5" descr="Papel carta"/>
            <p:cNvSpPr>
              <a:spLocks noChangeArrowheads="1"/>
            </p:cNvSpPr>
            <p:nvPr/>
          </p:nvSpPr>
          <p:spPr bwMode="auto">
            <a:xfrm>
              <a:off x="2116" y="1156"/>
              <a:ext cx="1432" cy="472"/>
            </a:xfrm>
            <a:prstGeom prst="roundRect">
              <a:avLst>
                <a:gd name="adj" fmla="val 12495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accent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s-PE"/>
            </a:p>
          </p:txBody>
        </p:sp>
        <p:sp>
          <p:nvSpPr>
            <p:cNvPr id="8" name="Rectangle 6" descr="Papel carta"/>
            <p:cNvSpPr>
              <a:spLocks noChangeArrowheads="1"/>
            </p:cNvSpPr>
            <p:nvPr/>
          </p:nvSpPr>
          <p:spPr bwMode="auto">
            <a:xfrm>
              <a:off x="2246" y="1229"/>
              <a:ext cx="1219" cy="369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s-ES_tradnl" altLang="es-PE" sz="3200" dirty="0">
                  <a:solidFill>
                    <a:srgbClr val="000000"/>
                  </a:solidFill>
                  <a:latin typeface="Arial Narrow" pitchFamily="34" charset="0"/>
                </a:rPr>
                <a:t>f(X) = </a:t>
              </a:r>
              <a:r>
                <a:rPr lang="es-ES_tradnl" altLang="es-PE" sz="3200" dirty="0" smtClean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r>
                <a:rPr lang="es-ES_tradnl" altLang="es-PE" sz="3200" dirty="0" smtClean="0">
                  <a:solidFill>
                    <a:srgbClr val="000000"/>
                  </a:solidFill>
                  <a:latin typeface="Arial Narrow" pitchFamily="34" charset="0"/>
                </a:rPr>
                <a:t>e</a:t>
              </a:r>
              <a:r>
                <a:rPr lang="es-ES_tradnl" altLang="es-PE" sz="3200" baseline="30000" dirty="0" smtClean="0">
                  <a:solidFill>
                    <a:srgbClr val="000000"/>
                  </a:solidFill>
                  <a:latin typeface="Arial Narrow" pitchFamily="34" charset="0"/>
                </a:rPr>
                <a:t>-</a:t>
              </a:r>
              <a:r>
                <a:rPr lang="es-ES_tradnl" altLang="es-PE" sz="3200" b="1" baseline="30000" dirty="0" err="1" smtClean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r>
                <a:rPr lang="es-ES_tradnl" altLang="es-PE" sz="3200" b="1" baseline="30000" dirty="0" err="1" smtClean="0">
                  <a:solidFill>
                    <a:srgbClr val="000000"/>
                  </a:solidFill>
                  <a:latin typeface="Cambria" panose="02040503050406030204" pitchFamily="18" charset="0"/>
                </a:rPr>
                <a:t>t</a:t>
              </a:r>
              <a:endParaRPr lang="es-ES_tradnl" altLang="es-PE" sz="3200" b="1" baseline="3000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84984"/>
            <a:ext cx="266429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2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48053672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2627784" y="755412"/>
            <a:ext cx="304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 smtClean="0">
                <a:solidFill>
                  <a:srgbClr val="00B0F0"/>
                </a:solidFill>
              </a:rPr>
              <a:t>Propósito de la sesión </a:t>
            </a:r>
            <a:endParaRPr lang="es-PE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4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67544" y="260648"/>
            <a:ext cx="806489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Capacidad de la cola</a:t>
            </a:r>
            <a:r>
              <a:rPr lang="es-ES" dirty="0">
                <a:solidFill>
                  <a:srgbClr val="7030A0"/>
                </a:solidFill>
              </a:rPr>
              <a:t> </a:t>
            </a:r>
            <a:endParaRPr lang="es-PE" dirty="0">
              <a:solidFill>
                <a:srgbClr val="7030A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Las colas deben tener: </a:t>
            </a:r>
            <a:endParaRPr lang="es-PE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C00000"/>
                </a:solidFill>
              </a:rPr>
              <a:t>Capacidad infinita: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endParaRPr lang="es-PE" b="1" dirty="0">
              <a:solidFill>
                <a:srgbClr val="C00000"/>
              </a:solidFill>
            </a:endParaRPr>
          </a:p>
          <a:p>
            <a:pPr lvl="1"/>
            <a:r>
              <a:rPr lang="es-ES" dirty="0">
                <a:solidFill>
                  <a:srgbClr val="0070C0"/>
                </a:solidFill>
              </a:rPr>
              <a:t>Cada cliente que llegue puede entrar en el sistema de colas y esperar, independientemente de cuántos clientes hay en espera </a:t>
            </a:r>
            <a:endParaRPr lang="es-ES" dirty="0" smtClean="0">
              <a:solidFill>
                <a:srgbClr val="0070C0"/>
              </a:solidFill>
            </a:endParaRPr>
          </a:p>
          <a:p>
            <a:pPr lvl="1"/>
            <a:endParaRPr lang="es-ES" i="1" dirty="0" smtClean="0">
              <a:solidFill>
                <a:srgbClr val="0070C0"/>
              </a:solidFill>
            </a:endParaRPr>
          </a:p>
          <a:p>
            <a:pPr marL="269875" lvl="1" indent="-269875">
              <a:buFont typeface="Arial" panose="020B0604020202020204" pitchFamily="34" charset="0"/>
              <a:buChar char="•"/>
            </a:pPr>
            <a:r>
              <a:rPr lang="es-ES" b="1" i="1" dirty="0" smtClean="0">
                <a:solidFill>
                  <a:srgbClr val="C00000"/>
                </a:solidFill>
              </a:rPr>
              <a:t>Capacidad </a:t>
            </a:r>
            <a:r>
              <a:rPr lang="es-ES" b="1" i="1" dirty="0">
                <a:solidFill>
                  <a:srgbClr val="C00000"/>
                </a:solidFill>
              </a:rPr>
              <a:t>cero </a:t>
            </a:r>
            <a:r>
              <a:rPr lang="es-ES" i="1" dirty="0">
                <a:solidFill>
                  <a:srgbClr val="0070C0"/>
                </a:solidFill>
              </a:rPr>
              <a:t>(o sistemas de pérdidas):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1"/>
            <a:r>
              <a:rPr lang="es-ES" dirty="0">
                <a:solidFill>
                  <a:srgbClr val="0070C0"/>
                </a:solidFill>
              </a:rPr>
              <a:t>Los clientes que llegan cuando la instalación de servicio está ocupada no podrán ser admitidos al sistema. </a:t>
            </a:r>
            <a:endParaRPr lang="es-ES" dirty="0" smtClean="0">
              <a:solidFill>
                <a:srgbClr val="0070C0"/>
              </a:solidFill>
            </a:endParaRPr>
          </a:p>
          <a:p>
            <a:pPr lvl="1"/>
            <a:endParaRPr lang="es-PE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C00000"/>
                </a:solidFill>
              </a:rPr>
              <a:t>Capacidad positiva</a:t>
            </a:r>
            <a:r>
              <a:rPr lang="es-ES" i="1" dirty="0">
                <a:solidFill>
                  <a:srgbClr val="0070C0"/>
                </a:solidFill>
              </a:rPr>
              <a:t>: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1"/>
            <a:r>
              <a:rPr lang="es-ES" dirty="0">
                <a:solidFill>
                  <a:srgbClr val="0070C0"/>
                </a:solidFill>
              </a:rPr>
              <a:t>Los clientes que llegan solo esperan si hay lugar en la cola. </a:t>
            </a:r>
            <a:endParaRPr lang="es-PE" dirty="0">
              <a:solidFill>
                <a:srgbClr val="0070C0"/>
              </a:solidFill>
            </a:endParaRPr>
          </a:p>
          <a:p>
            <a:endParaRPr lang="es-ES" b="1" dirty="0" smtClean="0">
              <a:solidFill>
                <a:srgbClr val="0070C0"/>
              </a:solidFill>
            </a:endParaRPr>
          </a:p>
          <a:p>
            <a:r>
              <a:rPr lang="es-ES" b="1" dirty="0" smtClean="0">
                <a:solidFill>
                  <a:srgbClr val="7030A0"/>
                </a:solidFill>
              </a:rPr>
              <a:t>Número </a:t>
            </a:r>
            <a:r>
              <a:rPr lang="es-ES" b="1" dirty="0">
                <a:solidFill>
                  <a:srgbClr val="7030A0"/>
                </a:solidFill>
              </a:rPr>
              <a:t>de servidores en el sistema</a:t>
            </a:r>
            <a:r>
              <a:rPr lang="es-ES" dirty="0">
                <a:solidFill>
                  <a:srgbClr val="7030A0"/>
                </a:solidFill>
              </a:rPr>
              <a:t> </a:t>
            </a:r>
            <a:endParaRPr lang="es-PE" dirty="0">
              <a:solidFill>
                <a:srgbClr val="7030A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Los sistemas de colas se pueden categorizar según el número de servidores en: </a:t>
            </a:r>
            <a:endParaRPr lang="es-PE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C00000"/>
                </a:solidFill>
              </a:rPr>
              <a:t>Sistemas de un solo servidor:</a:t>
            </a:r>
            <a:r>
              <a:rPr lang="es-ES" b="1" dirty="0">
                <a:solidFill>
                  <a:srgbClr val="C00000"/>
                </a:solidFill>
              </a:rPr>
              <a:t> </a:t>
            </a:r>
            <a:endParaRPr lang="es-PE" b="1" dirty="0">
              <a:solidFill>
                <a:srgbClr val="C00000"/>
              </a:solidFill>
            </a:endParaRPr>
          </a:p>
          <a:p>
            <a:pPr lvl="1"/>
            <a:r>
              <a:rPr lang="es-ES" dirty="0">
                <a:solidFill>
                  <a:srgbClr val="0070C0"/>
                </a:solidFill>
              </a:rPr>
              <a:t>Tienen un solo servidor y nada más pueden darle servicio a un solo cliente a la vez. </a:t>
            </a:r>
            <a:endParaRPr lang="es-PE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C00000"/>
                </a:solidFill>
              </a:rPr>
              <a:t>Sistemas de servidores múltiples</a:t>
            </a:r>
            <a:r>
              <a:rPr lang="es-ES" i="1" dirty="0">
                <a:solidFill>
                  <a:srgbClr val="0070C0"/>
                </a:solidFill>
              </a:rPr>
              <a:t>: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1"/>
            <a:r>
              <a:rPr lang="es-ES" dirty="0">
                <a:solidFill>
                  <a:srgbClr val="0070C0"/>
                </a:solidFill>
              </a:rPr>
              <a:t>Tienen </a:t>
            </a:r>
            <a:r>
              <a:rPr lang="es-ES" i="1" dirty="0">
                <a:solidFill>
                  <a:srgbClr val="0070C0"/>
                </a:solidFill>
              </a:rPr>
              <a:t>“c”</a:t>
            </a:r>
            <a:r>
              <a:rPr lang="es-ES" dirty="0">
                <a:solidFill>
                  <a:srgbClr val="0070C0"/>
                </a:solidFill>
              </a:rPr>
              <a:t> servidores con idéntica capacidad y pueden dar servicio a </a:t>
            </a:r>
            <a:r>
              <a:rPr lang="es-ES" i="1" dirty="0">
                <a:solidFill>
                  <a:srgbClr val="0070C0"/>
                </a:solidFill>
              </a:rPr>
              <a:t>“c”</a:t>
            </a:r>
            <a:r>
              <a:rPr lang="es-ES" dirty="0">
                <a:solidFill>
                  <a:srgbClr val="0070C0"/>
                </a:solidFill>
              </a:rPr>
              <a:t> clientes a la vez. </a:t>
            </a:r>
            <a:endParaRPr lang="es-P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6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9552" y="47667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 Intensidad de Tráfico y Utilización del Servidor</a:t>
            </a:r>
            <a:r>
              <a:rPr lang="es-ES" dirty="0">
                <a:solidFill>
                  <a:srgbClr val="C00000"/>
                </a:solidFill>
              </a:rPr>
              <a:t> </a:t>
            </a:r>
            <a:endParaRPr lang="es-PE" dirty="0">
              <a:solidFill>
                <a:srgbClr val="C000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539552" y="1052736"/>
            <a:ext cx="8136904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Intensidad de tráfico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 una </a:t>
            </a:r>
            <a:r>
              <a:rPr lang="es-ES" i="1" dirty="0">
                <a:solidFill>
                  <a:schemeClr val="bg1"/>
                </a:solidFill>
              </a:rPr>
              <a:t>medida de la capacidad del sistema</a:t>
            </a:r>
            <a:r>
              <a:rPr lang="es-ES" dirty="0">
                <a:solidFill>
                  <a:schemeClr val="bg1"/>
                </a:solidFill>
              </a:rPr>
              <a:t> para dar servicio efectivo a sus </a:t>
            </a:r>
            <a:r>
              <a:rPr lang="es-ES" dirty="0" smtClean="0">
                <a:solidFill>
                  <a:schemeClr val="bg1"/>
                </a:solidFill>
              </a:rPr>
              <a:t>clientes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Se define como la razón de la </a:t>
            </a:r>
            <a:r>
              <a:rPr lang="es-ES" i="1" dirty="0">
                <a:solidFill>
                  <a:schemeClr val="bg1"/>
                </a:solidFill>
              </a:rPr>
              <a:t>media del tiempo de servicio “E(s)”</a:t>
            </a:r>
            <a:r>
              <a:rPr lang="es-ES" dirty="0">
                <a:solidFill>
                  <a:schemeClr val="bg1"/>
                </a:solidFill>
              </a:rPr>
              <a:t> y la </a:t>
            </a:r>
            <a:r>
              <a:rPr lang="es-ES" i="1" dirty="0">
                <a:solidFill>
                  <a:schemeClr val="bg1"/>
                </a:solidFill>
              </a:rPr>
              <a:t>media del tiempo entre llegadas “E( </a:t>
            </a:r>
            <a:r>
              <a:rPr lang="el-GR" i="1" dirty="0" smtClean="0">
                <a:solidFill>
                  <a:schemeClr val="bg1"/>
                </a:solidFill>
                <a:latin typeface="Trebuchet MS"/>
              </a:rPr>
              <a:t>τ</a:t>
            </a:r>
            <a:r>
              <a:rPr lang="es-ES" i="1" dirty="0" smtClean="0">
                <a:solidFill>
                  <a:schemeClr val="bg1"/>
                </a:solidFill>
              </a:rPr>
              <a:t>)”.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La </a:t>
            </a:r>
            <a:r>
              <a:rPr lang="es-ES" i="1" dirty="0">
                <a:solidFill>
                  <a:schemeClr val="bg1"/>
                </a:solidFill>
              </a:rPr>
              <a:t>intensidad de tráfico “u”</a:t>
            </a:r>
            <a:r>
              <a:rPr lang="es-ES" dirty="0">
                <a:solidFill>
                  <a:schemeClr val="bg1"/>
                </a:solidFill>
              </a:rPr>
              <a:t> es: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u = [E(s)] / [E( </a:t>
            </a:r>
            <a:r>
              <a:rPr lang="el-GR" i="1" dirty="0" smtClean="0">
                <a:solidFill>
                  <a:schemeClr val="bg1"/>
                </a:solidFill>
                <a:latin typeface="Trebuchet MS"/>
              </a:rPr>
              <a:t>τ</a:t>
            </a:r>
            <a:r>
              <a:rPr lang="es-ES" i="1" dirty="0" smtClean="0">
                <a:solidFill>
                  <a:schemeClr val="bg1"/>
                </a:solidFill>
              </a:rPr>
              <a:t>)] =</a:t>
            </a:r>
            <a:r>
              <a:rPr lang="es-ES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</a:rPr>
              <a:t>E(s</a:t>
            </a:r>
            <a:r>
              <a:rPr lang="es-ES" i="1" dirty="0">
                <a:solidFill>
                  <a:schemeClr val="bg1"/>
                </a:solidFill>
              </a:rPr>
              <a:t>) = ( </a:t>
            </a:r>
            <a:r>
              <a:rPr lang="es-ES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</a:rPr>
              <a:t>/ µ):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i="1" dirty="0" smtClean="0">
                <a:solidFill>
                  <a:schemeClr val="bg1"/>
                </a:solidFill>
                <a:latin typeface="Cambria" panose="02040503050406030204" pitchFamily="18" charset="0"/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: </a:t>
            </a:r>
            <a:r>
              <a:rPr lang="es-ES" i="1" dirty="0">
                <a:solidFill>
                  <a:schemeClr val="bg1"/>
                </a:solidFill>
                <a:latin typeface="Cambria" panose="02040503050406030204" pitchFamily="18" charset="0"/>
              </a:rPr>
              <a:t>tasa de llegadas.</a:t>
            </a:r>
            <a:r>
              <a:rPr lang="es-ES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br>
              <a:rPr lang="es-ES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s-ES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µ: </a:t>
            </a:r>
            <a:r>
              <a:rPr lang="es-ES" i="1" dirty="0">
                <a:solidFill>
                  <a:schemeClr val="bg1"/>
                </a:solidFill>
                <a:latin typeface="Cambria" panose="02040503050406030204" pitchFamily="18" charset="0"/>
              </a:rPr>
              <a:t>tasa de servicio</a:t>
            </a:r>
            <a:r>
              <a:rPr lang="es-ES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.</a:t>
            </a:r>
          </a:p>
          <a:p>
            <a:endParaRPr lang="es-ES" i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es-ES" b="1" dirty="0">
                <a:solidFill>
                  <a:srgbClr val="0070C0"/>
                </a:solidFill>
              </a:rPr>
              <a:t>Utilización del servidor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Se define como la </a:t>
            </a:r>
            <a:r>
              <a:rPr lang="es-ES" i="1" dirty="0">
                <a:solidFill>
                  <a:schemeClr val="bg1"/>
                </a:solidFill>
              </a:rPr>
              <a:t>intensidad de tráfico por servidor: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l-GR" i="1" dirty="0" smtClean="0">
                <a:solidFill>
                  <a:schemeClr val="bg1"/>
                </a:solidFill>
              </a:rPr>
              <a:t>ρ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>
                <a:solidFill>
                  <a:schemeClr val="bg1"/>
                </a:solidFill>
              </a:rPr>
              <a:t>= u / c = </a:t>
            </a:r>
            <a:r>
              <a:rPr lang="es-ES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>
                <a:solidFill>
                  <a:schemeClr val="bg1"/>
                </a:solidFill>
              </a:rPr>
              <a:t>/ </a:t>
            </a:r>
            <a:r>
              <a:rPr lang="es-ES" i="1" dirty="0" smtClean="0">
                <a:solidFill>
                  <a:schemeClr val="bg1"/>
                </a:solidFill>
                <a:latin typeface="Cambria"/>
                <a:sym typeface="Symbol"/>
              </a:rPr>
              <a:t>µ</a:t>
            </a:r>
            <a:r>
              <a:rPr lang="es-ES" i="1" dirty="0" smtClean="0">
                <a:solidFill>
                  <a:schemeClr val="bg1"/>
                </a:solidFill>
              </a:rPr>
              <a:t>c</a:t>
            </a:r>
            <a:r>
              <a:rPr lang="es-ES" i="1" dirty="0">
                <a:solidFill>
                  <a:schemeClr val="bg1"/>
                </a:solidFill>
              </a:rPr>
              <a:t>.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 la </a:t>
            </a:r>
            <a:r>
              <a:rPr lang="es-ES" i="1" dirty="0">
                <a:solidFill>
                  <a:schemeClr val="bg1"/>
                </a:solidFill>
              </a:rPr>
              <a:t>probabilidad de que un servidor determinado se encuentre ocupado</a:t>
            </a:r>
            <a:endParaRPr lang="es-ES" i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i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i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i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i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PE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14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67544" y="332656"/>
            <a:ext cx="74888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Estado Estable en Función de Soluciones Transitorias</a:t>
            </a:r>
            <a:r>
              <a:rPr lang="es-ES" dirty="0">
                <a:solidFill>
                  <a:srgbClr val="FF0000"/>
                </a:solidFill>
              </a:rPr>
              <a:t> </a:t>
            </a:r>
            <a:endParaRPr lang="es-PE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Los sistemas de colas que se han </a:t>
            </a:r>
            <a:r>
              <a:rPr lang="es-ES" i="1" dirty="0">
                <a:solidFill>
                  <a:schemeClr val="bg1"/>
                </a:solidFill>
              </a:rPr>
              <a:t>“asentado”</a:t>
            </a:r>
            <a:r>
              <a:rPr lang="es-ES" dirty="0">
                <a:solidFill>
                  <a:schemeClr val="bg1"/>
                </a:solidFill>
              </a:rPr>
              <a:t> se dice que están operando en </a:t>
            </a:r>
            <a:r>
              <a:rPr lang="es-ES" b="1" i="1" dirty="0">
                <a:solidFill>
                  <a:srgbClr val="C00000"/>
                </a:solidFill>
              </a:rPr>
              <a:t>estado </a:t>
            </a:r>
            <a:r>
              <a:rPr lang="es-ES" b="1" i="1" dirty="0" smtClean="0">
                <a:solidFill>
                  <a:srgbClr val="C00000"/>
                </a:solidFill>
              </a:rPr>
              <a:t>estable</a:t>
            </a:r>
            <a:r>
              <a:rPr lang="es-ES" i="1" dirty="0" smtClean="0">
                <a:solidFill>
                  <a:schemeClr val="bg1"/>
                </a:solidFill>
              </a:rPr>
              <a:t>.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La </a:t>
            </a:r>
            <a:r>
              <a:rPr lang="es-ES" dirty="0">
                <a:solidFill>
                  <a:schemeClr val="bg1"/>
                </a:solidFill>
              </a:rPr>
              <a:t>solución y estudio de un sistema de colas se simplifica mucho si se sabe que se encuentra en </a:t>
            </a:r>
            <a:r>
              <a:rPr lang="es-ES" i="1" dirty="0">
                <a:solidFill>
                  <a:schemeClr val="bg1"/>
                </a:solidFill>
              </a:rPr>
              <a:t>estado estable:</a:t>
            </a:r>
            <a:r>
              <a:rPr lang="es-ES" dirty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  <a:p>
            <a:pPr lvl="0"/>
            <a:r>
              <a:rPr lang="es-ES" dirty="0" smtClean="0">
                <a:solidFill>
                  <a:schemeClr val="bg1"/>
                </a:solidFill>
              </a:rPr>
              <a:t>a) Ciertos </a:t>
            </a:r>
            <a:r>
              <a:rPr lang="es-ES" dirty="0">
                <a:solidFill>
                  <a:schemeClr val="bg1"/>
                </a:solidFill>
              </a:rPr>
              <a:t>parámetros importantes permanecen fijos. </a:t>
            </a:r>
            <a:endParaRPr lang="es-PE" dirty="0">
              <a:solidFill>
                <a:schemeClr val="bg1"/>
              </a:solidFill>
            </a:endParaRPr>
          </a:p>
          <a:p>
            <a:pPr lvl="0"/>
            <a:r>
              <a:rPr lang="es-ES" dirty="0" smtClean="0">
                <a:solidFill>
                  <a:schemeClr val="bg1"/>
                </a:solidFill>
              </a:rPr>
              <a:t>b)  Resulta </a:t>
            </a:r>
            <a:r>
              <a:rPr lang="es-ES" dirty="0">
                <a:solidFill>
                  <a:schemeClr val="bg1"/>
                </a:solidFill>
              </a:rPr>
              <a:t>relativamente fácil categorizar la operación del sistema. </a:t>
            </a:r>
            <a:endParaRPr lang="es-PE" dirty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rgbClr val="C00000"/>
                </a:solidFill>
              </a:rPr>
              <a:t>Resultado de Little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endParaRPr lang="es-PE" dirty="0">
              <a:solidFill>
                <a:srgbClr val="C0000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Es una de las mediciones más sencillas y útiles del rendimiento de un sistema de </a:t>
            </a:r>
            <a:r>
              <a:rPr lang="es-ES" dirty="0" smtClean="0">
                <a:solidFill>
                  <a:srgbClr val="0070C0"/>
                </a:solidFill>
              </a:rPr>
              <a:t>colas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Relaciona las siguientes cantidades: </a:t>
            </a:r>
            <a:endParaRPr lang="es-PE" dirty="0">
              <a:solidFill>
                <a:srgbClr val="0070C0"/>
              </a:solidFill>
            </a:endParaRPr>
          </a:p>
          <a:p>
            <a:pPr lvl="0"/>
            <a:r>
              <a:rPr lang="es-ES" i="1" dirty="0" err="1">
                <a:solidFill>
                  <a:srgbClr val="0070C0"/>
                </a:solidFill>
              </a:rPr>
              <a:t>W</a:t>
            </a:r>
            <a:r>
              <a:rPr lang="es-ES" i="1" baseline="-25000" dirty="0" err="1">
                <a:solidFill>
                  <a:srgbClr val="0070C0"/>
                </a:solidFill>
              </a:rPr>
              <a:t>q</a:t>
            </a:r>
            <a:r>
              <a:rPr lang="es-ES" dirty="0">
                <a:solidFill>
                  <a:srgbClr val="0070C0"/>
                </a:solidFill>
              </a:rPr>
              <a:t>: </a:t>
            </a:r>
            <a:r>
              <a:rPr lang="es-ES" i="1" dirty="0">
                <a:solidFill>
                  <a:srgbClr val="0070C0"/>
                </a:solidFill>
              </a:rPr>
              <a:t>tiempo medio</a:t>
            </a:r>
            <a:r>
              <a:rPr lang="es-ES" dirty="0">
                <a:solidFill>
                  <a:srgbClr val="0070C0"/>
                </a:solidFill>
              </a:rPr>
              <a:t> que emplea un </a:t>
            </a:r>
            <a:r>
              <a:rPr lang="es-ES" i="1" dirty="0">
                <a:solidFill>
                  <a:srgbClr val="0070C0"/>
                </a:solidFill>
              </a:rPr>
              <a:t>cliente en una cola.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0"/>
            <a:r>
              <a:rPr lang="es-ES" i="1" dirty="0" smtClean="0">
                <a:solidFill>
                  <a:srgbClr val="0070C0"/>
                </a:solidFill>
                <a:sym typeface="Symbol"/>
              </a:rPr>
              <a:t>: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i="1" dirty="0">
                <a:solidFill>
                  <a:srgbClr val="0070C0"/>
                </a:solidFill>
              </a:rPr>
              <a:t>tasa de llegadas.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0"/>
            <a:r>
              <a:rPr lang="es-ES" i="1" dirty="0" err="1">
                <a:solidFill>
                  <a:srgbClr val="0070C0"/>
                </a:solidFill>
              </a:rPr>
              <a:t>L</a:t>
            </a:r>
            <a:r>
              <a:rPr lang="es-ES" i="1" baseline="-25000" dirty="0" err="1">
                <a:solidFill>
                  <a:srgbClr val="0070C0"/>
                </a:solidFill>
              </a:rPr>
              <a:t>q</a:t>
            </a:r>
            <a:r>
              <a:rPr lang="es-ES" dirty="0">
                <a:solidFill>
                  <a:srgbClr val="0070C0"/>
                </a:solidFill>
              </a:rPr>
              <a:t>: </a:t>
            </a:r>
            <a:r>
              <a:rPr lang="es-ES" i="1" dirty="0">
                <a:solidFill>
                  <a:srgbClr val="0070C0"/>
                </a:solidFill>
              </a:rPr>
              <a:t>número</a:t>
            </a:r>
            <a:r>
              <a:rPr lang="es-ES" dirty="0">
                <a:solidFill>
                  <a:srgbClr val="0070C0"/>
                </a:solidFill>
              </a:rPr>
              <a:t> de </a:t>
            </a:r>
            <a:r>
              <a:rPr lang="es-ES" i="1" dirty="0">
                <a:solidFill>
                  <a:srgbClr val="0070C0"/>
                </a:solidFill>
              </a:rPr>
              <a:t>clientes en la cola.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0"/>
            <a:r>
              <a:rPr lang="es-ES" i="1" dirty="0">
                <a:solidFill>
                  <a:srgbClr val="0070C0"/>
                </a:solidFill>
              </a:rPr>
              <a:t>W</a:t>
            </a:r>
            <a:r>
              <a:rPr lang="es-ES" dirty="0">
                <a:solidFill>
                  <a:srgbClr val="0070C0"/>
                </a:solidFill>
              </a:rPr>
              <a:t>: </a:t>
            </a:r>
            <a:r>
              <a:rPr lang="es-ES" i="1" dirty="0">
                <a:solidFill>
                  <a:srgbClr val="0070C0"/>
                </a:solidFill>
              </a:rPr>
              <a:t>tiempo medio</a:t>
            </a:r>
            <a:r>
              <a:rPr lang="es-ES" dirty="0">
                <a:solidFill>
                  <a:srgbClr val="0070C0"/>
                </a:solidFill>
              </a:rPr>
              <a:t> que emplea un </a:t>
            </a:r>
            <a:r>
              <a:rPr lang="es-ES" i="1" dirty="0">
                <a:solidFill>
                  <a:srgbClr val="0070C0"/>
                </a:solidFill>
              </a:rPr>
              <a:t>cliente en el sistema.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pPr lvl="0"/>
            <a:r>
              <a:rPr lang="es-ES" i="1" dirty="0">
                <a:solidFill>
                  <a:srgbClr val="0070C0"/>
                </a:solidFill>
              </a:rPr>
              <a:t>L</a:t>
            </a:r>
            <a:r>
              <a:rPr lang="es-ES" dirty="0">
                <a:solidFill>
                  <a:srgbClr val="0070C0"/>
                </a:solidFill>
              </a:rPr>
              <a:t>: </a:t>
            </a:r>
            <a:r>
              <a:rPr lang="es-ES" i="1" dirty="0">
                <a:solidFill>
                  <a:srgbClr val="0070C0"/>
                </a:solidFill>
              </a:rPr>
              <a:t>número</a:t>
            </a:r>
            <a:r>
              <a:rPr lang="es-ES" dirty="0">
                <a:solidFill>
                  <a:srgbClr val="0070C0"/>
                </a:solidFill>
              </a:rPr>
              <a:t> de </a:t>
            </a:r>
            <a:r>
              <a:rPr lang="es-ES" i="1" dirty="0">
                <a:solidFill>
                  <a:srgbClr val="0070C0"/>
                </a:solidFill>
              </a:rPr>
              <a:t>clientes en el sistema.</a:t>
            </a:r>
            <a:r>
              <a:rPr lang="es-ES" dirty="0">
                <a:solidFill>
                  <a:srgbClr val="0070C0"/>
                </a:solidFill>
              </a:rPr>
              <a:t> 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El </a:t>
            </a:r>
            <a:r>
              <a:rPr lang="es-ES" i="1" dirty="0">
                <a:solidFill>
                  <a:srgbClr val="0070C0"/>
                </a:solidFill>
              </a:rPr>
              <a:t>resultado de Little</a:t>
            </a:r>
            <a:r>
              <a:rPr lang="es-ES" dirty="0">
                <a:solidFill>
                  <a:srgbClr val="0070C0"/>
                </a:solidFill>
              </a:rPr>
              <a:t> se expresa como: </a:t>
            </a:r>
            <a:endParaRPr lang="es-PE" dirty="0">
              <a:solidFill>
                <a:srgbClr val="0070C0"/>
              </a:solidFill>
            </a:endParaRPr>
          </a:p>
          <a:p>
            <a:r>
              <a:rPr lang="es-ES" i="1" dirty="0" err="1">
                <a:solidFill>
                  <a:srgbClr val="0070C0"/>
                </a:solidFill>
              </a:rPr>
              <a:t>L</a:t>
            </a:r>
            <a:r>
              <a:rPr lang="es-ES" i="1" baseline="-25000" dirty="0" err="1">
                <a:solidFill>
                  <a:srgbClr val="0070C0"/>
                </a:solidFill>
              </a:rPr>
              <a:t>q</a:t>
            </a:r>
            <a:r>
              <a:rPr lang="es-ES" i="1" dirty="0">
                <a:solidFill>
                  <a:srgbClr val="0070C0"/>
                </a:solidFill>
              </a:rPr>
              <a:t> = </a:t>
            </a:r>
            <a:r>
              <a:rPr lang="es-ES" i="1" dirty="0" smtClean="0">
                <a:solidFill>
                  <a:srgbClr val="0070C0"/>
                </a:solidFill>
                <a:sym typeface="Symbol"/>
              </a:rPr>
              <a:t></a:t>
            </a:r>
            <a:r>
              <a:rPr lang="es-ES" i="1" dirty="0" err="1" smtClean="0">
                <a:solidFill>
                  <a:srgbClr val="0070C0"/>
                </a:solidFill>
              </a:rPr>
              <a:t>W</a:t>
            </a:r>
            <a:r>
              <a:rPr lang="es-ES" i="1" baseline="-25000" dirty="0" err="1" smtClean="0">
                <a:solidFill>
                  <a:srgbClr val="0070C0"/>
                </a:solidFill>
              </a:rPr>
              <a:t>q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>
                <a:solidFill>
                  <a:srgbClr val="0070C0"/>
                </a:solidFill>
              </a:rPr>
              <a:t/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i="1" dirty="0">
                <a:solidFill>
                  <a:srgbClr val="0070C0"/>
                </a:solidFill>
              </a:rPr>
              <a:t>L = </a:t>
            </a:r>
            <a:r>
              <a:rPr lang="es-ES" i="1" dirty="0" smtClean="0">
                <a:solidFill>
                  <a:srgbClr val="0070C0"/>
                </a:solidFill>
                <a:sym typeface="Symbol"/>
              </a:rPr>
              <a:t></a:t>
            </a:r>
            <a:r>
              <a:rPr lang="es-ES" i="1" dirty="0" smtClean="0">
                <a:solidFill>
                  <a:srgbClr val="0070C0"/>
                </a:solidFill>
              </a:rPr>
              <a:t>W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4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548680"/>
            <a:ext cx="37369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rgbClr val="7030A0"/>
                </a:solidFill>
              </a:rPr>
              <a:t>Proceso de nacimiento y muerte</a:t>
            </a:r>
            <a:endParaRPr lang="es-PE" b="1" dirty="0">
              <a:solidFill>
                <a:srgbClr val="7030A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83568" y="1340768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rgbClr val="7030A0"/>
                </a:solidFill>
              </a:rPr>
              <a:t>Es un proceso estocástico continuo en el tiempo  para que el estado del sistema en cualquier tiempo es un entero no negativo.</a:t>
            </a:r>
          </a:p>
          <a:p>
            <a:endParaRPr lang="es-PE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7030A0"/>
                </a:solidFill>
              </a:rPr>
              <a:t>Un nacimiento es una llegada de un nuevo cliente al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7030A0"/>
                </a:solidFill>
              </a:rPr>
              <a:t>Una muerte es en termino del servicio a un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7030A0"/>
                </a:solidFill>
              </a:rPr>
              <a:t>El estado de sistema </a:t>
            </a:r>
            <a:r>
              <a:rPr lang="es-PE" i="1" dirty="0" smtClean="0">
                <a:solidFill>
                  <a:schemeClr val="tx2">
                    <a:lumMod val="25000"/>
                  </a:schemeClr>
                </a:solidFill>
              </a:rPr>
              <a:t>En</a:t>
            </a:r>
            <a:r>
              <a:rPr lang="es-PE" dirty="0" smtClean="0">
                <a:solidFill>
                  <a:srgbClr val="7030A0"/>
                </a:solidFill>
              </a:rPr>
              <a:t> indica que hay n clientes en el sistema</a:t>
            </a:r>
          </a:p>
          <a:p>
            <a:endParaRPr lang="es-PE" dirty="0" smtClean="0">
              <a:solidFill>
                <a:srgbClr val="7030A0"/>
              </a:solidFill>
            </a:endParaRPr>
          </a:p>
          <a:p>
            <a:endParaRPr lang="es-PE" dirty="0">
              <a:solidFill>
                <a:srgbClr val="7030A0"/>
              </a:solidFill>
            </a:endParaRPr>
          </a:p>
          <a:p>
            <a:endParaRPr lang="es-PE" dirty="0" smtClean="0">
              <a:solidFill>
                <a:srgbClr val="7030A0"/>
              </a:solidFill>
            </a:endParaRPr>
          </a:p>
          <a:p>
            <a:endParaRPr lang="es-PE" dirty="0">
              <a:solidFill>
                <a:srgbClr val="7030A0"/>
              </a:solidFill>
            </a:endParaRPr>
          </a:p>
          <a:p>
            <a:endParaRPr lang="es-PE" dirty="0" smtClean="0">
              <a:solidFill>
                <a:srgbClr val="7030A0"/>
              </a:solidFill>
            </a:endParaRPr>
          </a:p>
          <a:p>
            <a:r>
              <a:rPr lang="es-PE" dirty="0" smtClean="0">
                <a:solidFill>
                  <a:srgbClr val="7030A0"/>
                </a:solidFill>
              </a:rPr>
              <a:t> </a:t>
            </a:r>
            <a:r>
              <a:rPr lang="es-PE" dirty="0" smtClean="0">
                <a:solidFill>
                  <a:srgbClr val="7030A0"/>
                </a:solidFill>
                <a:sym typeface="Symbol"/>
              </a:rPr>
              <a:t>n(t)</a:t>
            </a:r>
            <a:r>
              <a:rPr lang="es-PE" dirty="0" smtClean="0">
                <a:solidFill>
                  <a:srgbClr val="7030A0"/>
                </a:solidFill>
              </a:rPr>
              <a:t>  = tasa de nacimiento en el sistema t</a:t>
            </a:r>
          </a:p>
          <a:p>
            <a:r>
              <a:rPr lang="es-PE" dirty="0" smtClean="0">
                <a:solidFill>
                  <a:srgbClr val="7030A0"/>
                </a:solidFill>
              </a:rPr>
              <a:t> µn (t) = tasa de muerte en el instante t</a:t>
            </a:r>
          </a:p>
          <a:p>
            <a:r>
              <a:rPr lang="es-PE" dirty="0" err="1" smtClean="0">
                <a:solidFill>
                  <a:srgbClr val="7030A0"/>
                </a:solidFill>
              </a:rPr>
              <a:t>Pn</a:t>
            </a:r>
            <a:r>
              <a:rPr lang="es-PE" dirty="0" smtClean="0">
                <a:solidFill>
                  <a:srgbClr val="7030A0"/>
                </a:solidFill>
              </a:rPr>
              <a:t>(t)   = Probabilidad de que hayan  n clientes en el sistema en el instante  t</a:t>
            </a:r>
            <a:endParaRPr lang="es-PE" dirty="0">
              <a:solidFill>
                <a:srgbClr val="7030A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4841" y="5445224"/>
            <a:ext cx="861060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s-ES_tradnl" altLang="es-PE" dirty="0">
                <a:solidFill>
                  <a:srgbClr val="0070C0"/>
                </a:solidFill>
              </a:rPr>
              <a:t>Se obtiene la ecuación de equilibrio: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s-ES_tradnl" altLang="es-PE" sz="2800" dirty="0">
                <a:solidFill>
                  <a:srgbClr val="0070C0"/>
                </a:solidFill>
              </a:rPr>
              <a:t>			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</a:t>
            </a:r>
            <a:r>
              <a:rPr lang="es-ES_tradnl" altLang="es-PE" b="1" baseline="-25000" dirty="0">
                <a:solidFill>
                  <a:srgbClr val="0070C0"/>
                </a:solidFill>
                <a:sym typeface="Symbol" pitchFamily="18" charset="2"/>
              </a:rPr>
              <a:t>n-1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P</a:t>
            </a:r>
            <a:r>
              <a:rPr lang="es-ES_tradnl" altLang="es-PE" b="1" baseline="-25000" dirty="0">
                <a:solidFill>
                  <a:srgbClr val="0070C0"/>
                </a:solidFill>
                <a:sym typeface="Symbol" pitchFamily="18" charset="2"/>
              </a:rPr>
              <a:t>n-1 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+ </a:t>
            </a:r>
            <a:r>
              <a:rPr lang="es-ES_tradnl" altLang="es-PE" b="1" baseline="-25000" dirty="0">
                <a:solidFill>
                  <a:srgbClr val="0070C0"/>
                </a:solidFill>
                <a:sym typeface="Symbol" pitchFamily="18" charset="2"/>
              </a:rPr>
              <a:t>n+1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P</a:t>
            </a:r>
            <a:r>
              <a:rPr lang="es-ES_tradnl" altLang="es-PE" b="1" baseline="-25000" dirty="0">
                <a:solidFill>
                  <a:srgbClr val="0070C0"/>
                </a:solidFill>
                <a:sym typeface="Symbol" pitchFamily="18" charset="2"/>
              </a:rPr>
              <a:t>n+1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= ( </a:t>
            </a:r>
            <a:r>
              <a:rPr lang="es-ES_tradnl" altLang="es-PE" b="1" baseline="-25000" dirty="0">
                <a:solidFill>
                  <a:srgbClr val="0070C0"/>
                </a:solidFill>
                <a:sym typeface="Symbol" pitchFamily="18" charset="2"/>
              </a:rPr>
              <a:t>n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 + </a:t>
            </a:r>
            <a:r>
              <a:rPr lang="es-ES_tradnl" altLang="es-PE" b="1" baseline="-25000" dirty="0">
                <a:solidFill>
                  <a:srgbClr val="0070C0"/>
                </a:solidFill>
                <a:sym typeface="Symbol" pitchFamily="18" charset="2"/>
              </a:rPr>
              <a:t>n</a:t>
            </a:r>
            <a:r>
              <a:rPr lang="es-ES_tradnl" altLang="es-PE" b="1" dirty="0">
                <a:solidFill>
                  <a:srgbClr val="0070C0"/>
                </a:solidFill>
                <a:sym typeface="Symbol" pitchFamily="18" charset="2"/>
              </a:rPr>
              <a:t>) </a:t>
            </a:r>
            <a:r>
              <a:rPr lang="es-ES_tradnl" altLang="es-PE" b="1" dirty="0" err="1">
                <a:solidFill>
                  <a:srgbClr val="C00000"/>
                </a:solidFill>
                <a:sym typeface="Symbol" pitchFamily="18" charset="2"/>
              </a:rPr>
              <a:t>P</a:t>
            </a:r>
            <a:r>
              <a:rPr lang="es-ES_tradnl" altLang="es-PE" b="1" baseline="-25000" dirty="0" err="1">
                <a:solidFill>
                  <a:srgbClr val="C00000"/>
                </a:solidFill>
                <a:sym typeface="Symbol" pitchFamily="18" charset="2"/>
              </a:rPr>
              <a:t>n</a:t>
            </a:r>
            <a:endParaRPr lang="es-ES_tradnl" altLang="es-PE" b="1" baseline="-25000" dirty="0">
              <a:solidFill>
                <a:srgbClr val="C00000"/>
              </a:solidFill>
              <a:sym typeface="Symbol" pitchFamily="18" charset="2"/>
            </a:endParaRPr>
          </a:p>
        </p:txBody>
      </p:sp>
      <p:pic>
        <p:nvPicPr>
          <p:cNvPr id="13314" name="Picture 2" descr="http://1.bp.blogspot.com/-7Jg0vRIiXiA/TqUXvCSD7sI/AAAAAAAAAJ8/XMiPeS88dG8/s640/aaa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5256584" cy="12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3528" y="476672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smtClean="0">
                <a:solidFill>
                  <a:srgbClr val="C00000"/>
                </a:solidFill>
              </a:rPr>
              <a:t>NOTACION DE KENDALL - LEE</a:t>
            </a:r>
          </a:p>
          <a:p>
            <a:r>
              <a:rPr lang="es-PE" dirty="0" smtClean="0">
                <a:solidFill>
                  <a:srgbClr val="0070C0"/>
                </a:solidFill>
              </a:rPr>
              <a:t> Con </a:t>
            </a:r>
            <a:r>
              <a:rPr lang="es-PE" dirty="0">
                <a:solidFill>
                  <a:srgbClr val="0070C0"/>
                </a:solidFill>
              </a:rPr>
              <a:t>el paso del tiempo se ha implantado una notación para representar los problemas de </a:t>
            </a:r>
            <a:r>
              <a:rPr lang="es-PE" dirty="0" smtClean="0">
                <a:solidFill>
                  <a:srgbClr val="0070C0"/>
                </a:solidFill>
              </a:rPr>
              <a:t>colas que </a:t>
            </a:r>
            <a:r>
              <a:rPr lang="es-PE" dirty="0">
                <a:solidFill>
                  <a:srgbClr val="0070C0"/>
                </a:solidFill>
              </a:rPr>
              <a:t>consta de </a:t>
            </a:r>
            <a:r>
              <a:rPr lang="es-PE" dirty="0" smtClean="0">
                <a:solidFill>
                  <a:srgbClr val="0070C0"/>
                </a:solidFill>
              </a:rPr>
              <a:t>7símbolos </a:t>
            </a:r>
            <a:r>
              <a:rPr lang="es-PE" dirty="0">
                <a:solidFill>
                  <a:srgbClr val="0070C0"/>
                </a:solidFill>
              </a:rPr>
              <a:t>separados por barras.</a:t>
            </a:r>
          </a:p>
          <a:p>
            <a:pPr algn="ctr"/>
            <a:r>
              <a:rPr lang="es-PE" b="1" i="1" dirty="0">
                <a:solidFill>
                  <a:srgbClr val="C00000"/>
                </a:solidFill>
              </a:rPr>
              <a:t>A / B / X /Y / </a:t>
            </a:r>
            <a:r>
              <a:rPr lang="es-PE" b="1" i="1" dirty="0" smtClean="0">
                <a:solidFill>
                  <a:srgbClr val="C00000"/>
                </a:solidFill>
              </a:rPr>
              <a:t>Z/ E /P</a:t>
            </a:r>
            <a:endParaRPr lang="es-PE" b="1" i="1" dirty="0">
              <a:solidFill>
                <a:srgbClr val="C00000"/>
              </a:solidFill>
            </a:endParaRPr>
          </a:p>
          <a:p>
            <a:r>
              <a:rPr lang="es-PE" dirty="0">
                <a:solidFill>
                  <a:srgbClr val="0070C0"/>
                </a:solidFill>
              </a:rPr>
              <a:t>A: indica la distribución de tiempo entre llegadas consecutivas</a:t>
            </a:r>
          </a:p>
          <a:p>
            <a:r>
              <a:rPr lang="es-PE" dirty="0">
                <a:solidFill>
                  <a:srgbClr val="0070C0"/>
                </a:solidFill>
              </a:rPr>
              <a:t>B: alude al patrón de servicio de servidores</a:t>
            </a:r>
          </a:p>
          <a:p>
            <a:r>
              <a:rPr lang="es-PE" dirty="0">
                <a:solidFill>
                  <a:srgbClr val="0070C0"/>
                </a:solidFill>
              </a:rPr>
              <a:t>X: es el número de canales de servicio</a:t>
            </a:r>
          </a:p>
          <a:p>
            <a:r>
              <a:rPr lang="es-PE" dirty="0">
                <a:solidFill>
                  <a:srgbClr val="0070C0"/>
                </a:solidFill>
              </a:rPr>
              <a:t>Y: es la restricción en la capacidad del sistema</a:t>
            </a:r>
          </a:p>
          <a:p>
            <a:r>
              <a:rPr lang="es-PE" dirty="0">
                <a:solidFill>
                  <a:srgbClr val="0070C0"/>
                </a:solidFill>
              </a:rPr>
              <a:t>Z: es la disciplina de </a:t>
            </a:r>
            <a:r>
              <a:rPr lang="es-PE" dirty="0" smtClean="0">
                <a:solidFill>
                  <a:srgbClr val="0070C0"/>
                </a:solidFill>
              </a:rPr>
              <a:t>cola</a:t>
            </a:r>
          </a:p>
          <a:p>
            <a:r>
              <a:rPr lang="es-PE" dirty="0" smtClean="0">
                <a:solidFill>
                  <a:srgbClr val="0070C0"/>
                </a:solidFill>
              </a:rPr>
              <a:t>E: Numero máximo de elementos permitidos en el sistema</a:t>
            </a:r>
          </a:p>
          <a:p>
            <a:r>
              <a:rPr lang="es-PE" dirty="0" smtClean="0">
                <a:solidFill>
                  <a:srgbClr val="0070C0"/>
                </a:solidFill>
              </a:rPr>
              <a:t>P:Problemas de la cual se toman los clientes</a:t>
            </a:r>
            <a:endParaRPr lang="es-PE" dirty="0">
              <a:solidFill>
                <a:srgbClr val="0070C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539552" y="3933056"/>
            <a:ext cx="7776864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</a:rPr>
              <a:t>Análisis </a:t>
            </a:r>
            <a:r>
              <a:rPr lang="es-PE" b="1" dirty="0">
                <a:solidFill>
                  <a:schemeClr val="bg1"/>
                </a:solidFill>
              </a:rPr>
              <a:t>de sistemas de colas</a:t>
            </a:r>
          </a:p>
          <a:p>
            <a:r>
              <a:rPr lang="es-PE" dirty="0">
                <a:solidFill>
                  <a:schemeClr val="bg1"/>
                </a:solidFill>
              </a:rPr>
              <a:t>Por ejemplo, un sistema que se describe </a:t>
            </a:r>
            <a:r>
              <a:rPr lang="es-PE" dirty="0" smtClean="0">
                <a:solidFill>
                  <a:schemeClr val="bg1"/>
                </a:solidFill>
              </a:rPr>
              <a:t>como M/M/1/</a:t>
            </a:r>
            <a:r>
              <a:rPr lang="el-GR" dirty="0" smtClean="0">
                <a:solidFill>
                  <a:schemeClr val="bg1"/>
                </a:solidFill>
              </a:rPr>
              <a:t>α</a:t>
            </a:r>
            <a:r>
              <a:rPr lang="es-PE" dirty="0" smtClean="0">
                <a:solidFill>
                  <a:schemeClr val="bg1"/>
                </a:solidFill>
              </a:rPr>
              <a:t>/</a:t>
            </a:r>
            <a:r>
              <a:rPr lang="el-GR" dirty="0" smtClean="0">
                <a:solidFill>
                  <a:schemeClr val="bg1"/>
                </a:solidFill>
              </a:rPr>
              <a:t>α</a:t>
            </a:r>
            <a:r>
              <a:rPr lang="es-PE" dirty="0" smtClean="0">
                <a:solidFill>
                  <a:schemeClr val="bg1"/>
                </a:solidFill>
              </a:rPr>
              <a:t>/FCFS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denota un sistema abierto que contiene un </a:t>
            </a:r>
            <a:r>
              <a:rPr lang="es-PE" dirty="0" smtClean="0">
                <a:solidFill>
                  <a:schemeClr val="bg1"/>
                </a:solidFill>
              </a:rPr>
              <a:t>´único </a:t>
            </a:r>
            <a:r>
              <a:rPr lang="es-PE" dirty="0">
                <a:solidFill>
                  <a:schemeClr val="bg1"/>
                </a:solidFill>
              </a:rPr>
              <a:t>servidor con tiempos de </a:t>
            </a:r>
            <a:r>
              <a:rPr lang="es-PE" dirty="0" smtClean="0">
                <a:solidFill>
                  <a:schemeClr val="bg1"/>
                </a:solidFill>
              </a:rPr>
              <a:t>llegada y </a:t>
            </a:r>
            <a:r>
              <a:rPr lang="es-PE" dirty="0">
                <a:solidFill>
                  <a:schemeClr val="bg1"/>
                </a:solidFill>
              </a:rPr>
              <a:t>servicio exponenciales, capacidad infinita y disciplina primero que entra</a:t>
            </a:r>
            <a:r>
              <a:rPr lang="es-PE" dirty="0" smtClean="0">
                <a:solidFill>
                  <a:schemeClr val="bg1"/>
                </a:solidFill>
              </a:rPr>
              <a:t>, primero </a:t>
            </a:r>
            <a:r>
              <a:rPr lang="es-PE" dirty="0">
                <a:solidFill>
                  <a:schemeClr val="bg1"/>
                </a:solidFill>
              </a:rPr>
              <a:t>que se sirve.</a:t>
            </a:r>
          </a:p>
          <a:p>
            <a:r>
              <a:rPr lang="es-PE" dirty="0" smtClean="0">
                <a:solidFill>
                  <a:schemeClr val="bg1"/>
                </a:solidFill>
              </a:rPr>
              <a:t>Solo </a:t>
            </a:r>
            <a:r>
              <a:rPr lang="es-PE" dirty="0">
                <a:solidFill>
                  <a:schemeClr val="bg1"/>
                </a:solidFill>
              </a:rPr>
              <a:t>un </a:t>
            </a:r>
            <a:r>
              <a:rPr lang="es-PE" dirty="0" smtClean="0">
                <a:solidFill>
                  <a:schemeClr val="bg1"/>
                </a:solidFill>
              </a:rPr>
              <a:t>numero pequeño </a:t>
            </a:r>
            <a:r>
              <a:rPr lang="es-PE" dirty="0">
                <a:solidFill>
                  <a:schemeClr val="bg1"/>
                </a:solidFill>
              </a:rPr>
              <a:t>de sistemas se puede resolver </a:t>
            </a:r>
            <a:r>
              <a:rPr lang="es-PE" dirty="0" smtClean="0">
                <a:solidFill>
                  <a:schemeClr val="bg1"/>
                </a:solidFill>
              </a:rPr>
              <a:t>analíticamente.</a:t>
            </a:r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rgbClr val="C00000"/>
                </a:solidFill>
              </a:rPr>
              <a:t>Modelos sencillos: M/M/1/, M/M/s/, M/M/1/k</a:t>
            </a:r>
            <a:r>
              <a:rPr lang="es-P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8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11560" y="548680"/>
            <a:ext cx="8064896" cy="570297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C00000"/>
                </a:solidFill>
              </a:rPr>
              <a:t>Notación básica</a:t>
            </a:r>
            <a:endParaRPr lang="es-PE" dirty="0">
              <a:solidFill>
                <a:srgbClr val="C00000"/>
              </a:solidFill>
            </a:endParaRP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λ= Número de llegadas por unidad de tiempo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µ= Número de servicios por unidad de tiempo si el servidor está ocupado 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c= Número de servidores en paralelo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ρ = λ /c - µ   : Congestión de un sistema con parámetros: (λ,µ, c)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N(t): Número de clientes en el sistema en el instante t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Nq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(t): Número de clientes en la cola en </a:t>
            </a:r>
            <a:r>
              <a:rPr lang="es-PE" sz="1600" dirty="0" smtClean="0">
                <a:solidFill>
                  <a:srgbClr val="0070C0"/>
                </a:solidFill>
                <a:latin typeface="Cambria" panose="02040503050406030204" pitchFamily="18" charset="0"/>
              </a:rPr>
              <a:t>el 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instante t </a:t>
            </a:r>
          </a:p>
          <a:p>
            <a:pPr>
              <a:lnSpc>
                <a:spcPct val="114000"/>
              </a:lnSpc>
            </a:pP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Ns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(t): Número de clientes en servicio en el instante t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Pn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(t): Probabilidad que haya n clientes en el sistema en el instante t=Pr{N(t)=n} 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N: Número de clientes en el sistema en el estado estable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Pn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: Probabilidad de que haya n clientes en estado estable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Pn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=Pr{N=n}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L : Número medio de clientes en el sistema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Lq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: Número medio de clientes en la cola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Tq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: Representa el tiempo que un cliente invierte en la cola S : Representa el tiempo de servicio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T = 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Tq+S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: Representa el tiempo total que un cliente invierte en el sistema </a:t>
            </a:r>
          </a:p>
          <a:p>
            <a:pPr>
              <a:lnSpc>
                <a:spcPct val="114000"/>
              </a:lnSpc>
            </a:pP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Wq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= E[</a:t>
            </a:r>
            <a:r>
              <a:rPr lang="es-PE" sz="1600" dirty="0" err="1">
                <a:solidFill>
                  <a:srgbClr val="0070C0"/>
                </a:solidFill>
                <a:latin typeface="Cambria" panose="02040503050406030204" pitchFamily="18" charset="0"/>
              </a:rPr>
              <a:t>Tq</a:t>
            </a: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]: Tiempo medio de espera de los clientes en la cola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W=E[T]: Tiempo medio de estancia de los clientes en el sistema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r: número medio de clientes que se atienden por término medio</a:t>
            </a:r>
          </a:p>
          <a:p>
            <a:pPr>
              <a:lnSpc>
                <a:spcPct val="114000"/>
              </a:lnSpc>
            </a:pPr>
            <a:r>
              <a:rPr lang="es-PE" sz="1600" dirty="0">
                <a:solidFill>
                  <a:srgbClr val="0070C0"/>
                </a:solidFill>
                <a:latin typeface="Cambria" panose="02040503050406030204" pitchFamily="18" charset="0"/>
              </a:rPr>
              <a:t> Pb: probabilidad de que cualquier servidor esté ocupado</a:t>
            </a:r>
          </a:p>
        </p:txBody>
      </p:sp>
    </p:spTree>
    <p:extLst>
      <p:ext uri="{BB962C8B-B14F-4D97-AF65-F5344CB8AC3E}">
        <p14:creationId xmlns:p14="http://schemas.microsoft.com/office/powerpoint/2010/main" val="157197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9552" y="165234"/>
            <a:ext cx="77724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altLang="es-PE" sz="2400" b="1" dirty="0" smtClean="0">
                <a:solidFill>
                  <a:srgbClr val="C00000"/>
                </a:solidFill>
                <a:latin typeface="+mn-lt"/>
              </a:rPr>
              <a:t>FÓRMULAS PARA COLAS</a:t>
            </a:r>
            <a:br>
              <a:rPr lang="es-MX" altLang="es-PE" sz="2400" b="1" dirty="0" smtClean="0">
                <a:solidFill>
                  <a:srgbClr val="C00000"/>
                </a:solidFill>
                <a:latin typeface="+mn-lt"/>
              </a:rPr>
            </a:br>
            <a:r>
              <a:rPr lang="es-MX" altLang="es-PE" sz="2400" b="1" dirty="0" smtClean="0">
                <a:solidFill>
                  <a:srgbClr val="C00000"/>
                </a:solidFill>
                <a:latin typeface="+mn-lt"/>
              </a:rPr>
              <a:t>MODELO A: SISTEMA SIMPLE O M/M/1</a:t>
            </a:r>
            <a:endParaRPr lang="es-ES" altLang="es-PE" sz="2400" b="1" dirty="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256417"/>
              </p:ext>
            </p:extLst>
          </p:nvPr>
        </p:nvGraphicFramePr>
        <p:xfrm>
          <a:off x="555260" y="2181057"/>
          <a:ext cx="7489416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cuación" r:id="rId3" imgW="5880100" imgH="3517900" progId="Equation.3">
                  <p:embed/>
                </p:oleObj>
              </mc:Choice>
              <mc:Fallback>
                <p:oleObj name="Ecuación" r:id="rId3" imgW="5880100" imgH="3517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260" y="2181057"/>
                        <a:ext cx="7489416" cy="399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Rectángulo"/>
          <p:cNvSpPr/>
          <p:nvPr/>
        </p:nvSpPr>
        <p:spPr>
          <a:xfrm>
            <a:off x="539552" y="980728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Una cola M/M/1 tiene un único servidor y las tasas de llegada y de servicio siguen 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una distribución </a:t>
            </a:r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de </a:t>
            </a:r>
            <a:r>
              <a:rPr lang="es-PE" dirty="0" err="1">
                <a:solidFill>
                  <a:schemeClr val="tx2">
                    <a:lumMod val="25000"/>
                  </a:schemeClr>
                </a:solidFill>
              </a:rPr>
              <a:t>Poisson</a:t>
            </a:r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, siendo por tanto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:-cola de capacidad infinita. La </a:t>
            </a:r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tasa de llegada es a(t)= 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  <a:sym typeface="Symbol"/>
              </a:rPr>
              <a:t>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e </a:t>
            </a:r>
            <a:r>
              <a:rPr lang="es-PE" baseline="30000" dirty="0" smtClean="0">
                <a:solidFill>
                  <a:schemeClr val="tx2">
                    <a:lumMod val="25000"/>
                  </a:schemeClr>
                </a:solidFill>
              </a:rPr>
              <a:t>-</a:t>
            </a:r>
            <a:r>
              <a:rPr lang="es-PE" baseline="30000" dirty="0" smtClean="0">
                <a:solidFill>
                  <a:schemeClr val="tx2">
                    <a:lumMod val="25000"/>
                  </a:schemeClr>
                </a:solidFill>
                <a:sym typeface="Symbol"/>
              </a:rPr>
              <a:t></a:t>
            </a:r>
            <a:r>
              <a:rPr lang="es-PE" baseline="30000" dirty="0" smtClean="0">
                <a:solidFill>
                  <a:schemeClr val="tx2">
                    <a:lumMod val="25000"/>
                  </a:schemeClr>
                </a:solidFill>
              </a:rPr>
              <a:t>t</a:t>
            </a:r>
            <a:endParaRPr lang="es-PE" baseline="300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s-PE" dirty="0">
                <a:solidFill>
                  <a:schemeClr val="tx2">
                    <a:lumMod val="25000"/>
                  </a:schemeClr>
                </a:solidFill>
              </a:rPr>
              <a:t>La tasa de salida es a(t</a:t>
            </a:r>
            <a:r>
              <a:rPr lang="es-PE" dirty="0" smtClean="0">
                <a:solidFill>
                  <a:schemeClr val="tx2">
                    <a:lumMod val="25000"/>
                  </a:schemeClr>
                </a:solidFill>
              </a:rPr>
              <a:t>)=µ</a:t>
            </a:r>
            <a:r>
              <a:rPr lang="es-PE" dirty="0" err="1" smtClean="0">
                <a:solidFill>
                  <a:schemeClr val="tx2">
                    <a:lumMod val="25000"/>
                  </a:schemeClr>
                </a:solidFill>
              </a:rPr>
              <a:t>e</a:t>
            </a:r>
            <a:r>
              <a:rPr lang="es-PE" baseline="30000" dirty="0" err="1" smtClean="0">
                <a:solidFill>
                  <a:schemeClr val="tx2">
                    <a:lumMod val="25000"/>
                  </a:schemeClr>
                </a:solidFill>
              </a:rPr>
              <a:t>.µt</a:t>
            </a:r>
            <a:endParaRPr lang="es-PE" baseline="300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altLang="es-PE" sz="2400" b="1" dirty="0" smtClean="0">
                <a:solidFill>
                  <a:srgbClr val="C00000"/>
                </a:solidFill>
                <a:latin typeface="+mn-lt"/>
              </a:rPr>
              <a:t>FÓRMULAS PARA COLAS</a:t>
            </a:r>
            <a:br>
              <a:rPr lang="es-MX" altLang="es-PE" sz="2400" b="1" dirty="0" smtClean="0">
                <a:solidFill>
                  <a:srgbClr val="C00000"/>
                </a:solidFill>
                <a:latin typeface="+mn-lt"/>
              </a:rPr>
            </a:br>
            <a:r>
              <a:rPr lang="es-MX" altLang="es-PE" sz="2400" b="1" dirty="0" smtClean="0">
                <a:solidFill>
                  <a:srgbClr val="C00000"/>
                </a:solidFill>
                <a:latin typeface="+mn-lt"/>
              </a:rPr>
              <a:t>MODELO B: SISTEMA MULTICANAL O M/M/S</a:t>
            </a:r>
            <a:endParaRPr lang="es-ES" altLang="es-PE" sz="2400" b="1" dirty="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016968"/>
              </p:ext>
            </p:extLst>
          </p:nvPr>
        </p:nvGraphicFramePr>
        <p:xfrm>
          <a:off x="1691680" y="2132856"/>
          <a:ext cx="6303963" cy="359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cuación" r:id="rId3" imgW="4584600" imgH="2984400" progId="Equation.3">
                  <p:embed/>
                </p:oleObj>
              </mc:Choice>
              <mc:Fallback>
                <p:oleObj name="Ecuación" r:id="rId3" imgW="4584600" imgH="298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132856"/>
                        <a:ext cx="6303963" cy="359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02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altLang="es-PE" dirty="0"/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078762"/>
              </p:ext>
            </p:extLst>
          </p:nvPr>
        </p:nvGraphicFramePr>
        <p:xfrm>
          <a:off x="395536" y="836712"/>
          <a:ext cx="8613775" cy="420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cuación" r:id="rId3" imgW="6197600" imgH="3136900" progId="Equation.3">
                  <p:embed/>
                </p:oleObj>
              </mc:Choice>
              <mc:Fallback>
                <p:oleObj name="Ecuación" r:id="rId3" imgW="6197600" imgH="313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836712"/>
                        <a:ext cx="8613775" cy="420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altLang="es-PE" sz="2400" b="1" dirty="0" smtClean="0">
                <a:solidFill>
                  <a:srgbClr val="C00000"/>
                </a:solidFill>
              </a:rPr>
              <a:t>FÓRMULAS PARA COLAS</a:t>
            </a:r>
            <a:br>
              <a:rPr lang="es-MX" altLang="es-PE" sz="2400" b="1" dirty="0" smtClean="0">
                <a:solidFill>
                  <a:srgbClr val="C00000"/>
                </a:solidFill>
              </a:rPr>
            </a:br>
            <a:r>
              <a:rPr lang="es-MX" altLang="es-PE" sz="2400" b="1" dirty="0" smtClean="0">
                <a:solidFill>
                  <a:srgbClr val="C00000"/>
                </a:solidFill>
              </a:rPr>
              <a:t>MODELO C: SERVICIO CONSTANTE O MODELO M/D/1</a:t>
            </a:r>
            <a:endParaRPr lang="es-ES" altLang="es-PE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796572"/>
              </p:ext>
            </p:extLst>
          </p:nvPr>
        </p:nvGraphicFramePr>
        <p:xfrm>
          <a:off x="1187624" y="1916832"/>
          <a:ext cx="5259388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cuación" r:id="rId3" imgW="4165600" imgH="2044700" progId="Equation.3">
                  <p:embed/>
                </p:oleObj>
              </mc:Choice>
              <mc:Fallback>
                <p:oleObj name="Ecuación" r:id="rId3" imgW="4165600" imgH="2044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916832"/>
                        <a:ext cx="5259388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83568" y="297522"/>
            <a:ext cx="7344816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ES" altLang="es-PE" sz="3200" b="1" dirty="0" smtClean="0">
                <a:solidFill>
                  <a:srgbClr val="C00000"/>
                </a:solidFill>
              </a:rPr>
              <a:t>Teoría de Colas o Líneas de Espera</a:t>
            </a:r>
            <a:endParaRPr lang="es-PE" dirty="0"/>
          </a:p>
        </p:txBody>
      </p:sp>
      <p:sp>
        <p:nvSpPr>
          <p:cNvPr id="3" name="2 CuadroTexto"/>
          <p:cNvSpPr txBox="1"/>
          <p:nvPr/>
        </p:nvSpPr>
        <p:spPr>
          <a:xfrm>
            <a:off x="971600" y="1340768"/>
            <a:ext cx="5429692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2060"/>
                </a:solidFill>
              </a:rPr>
              <a:t>Las colas son frecuentes en nuestra vida cotidiana: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En un banco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En un restaurante de comidas rápidas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Al matricular en la universidad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En los cinemas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En los paraderos de autobuses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En los supermercados 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971600" y="3789040"/>
            <a:ext cx="7539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En general a nadie le gusta esperar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Cuando la paciencia llega a su limite, la gente se va a otro lugar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Sin embargo, un servicio muy rápido tendría un costo muy 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Es necesario encontrar un balance adecuado</a:t>
            </a: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8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1304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4152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4333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472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5153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18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46120"/>
              </p:ext>
            </p:extLst>
          </p:nvPr>
        </p:nvGraphicFramePr>
        <p:xfrm>
          <a:off x="1329184" y="2996952"/>
          <a:ext cx="14001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8" name="Ecuación" r:id="rId3" imgW="1397000" imgH="762000" progId="Equation.3">
                  <p:embed/>
                </p:oleObj>
              </mc:Choice>
              <mc:Fallback>
                <p:oleObj name="Ecuación" r:id="rId3" imgW="1397000" imgH="7620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9184" y="2996952"/>
                        <a:ext cx="1400175" cy="7620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19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38330"/>
              </p:ext>
            </p:extLst>
          </p:nvPr>
        </p:nvGraphicFramePr>
        <p:xfrm>
          <a:off x="3491880" y="2795587"/>
          <a:ext cx="9620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9" name="Ecuación" r:id="rId5" imgW="965200" imgH="927100" progId="Equation.3">
                  <p:embed/>
                </p:oleObj>
              </mc:Choice>
              <mc:Fallback>
                <p:oleObj name="Ecuación" r:id="rId5" imgW="965200" imgH="9271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795587"/>
                        <a:ext cx="962025" cy="9239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20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499132"/>
              </p:ext>
            </p:extLst>
          </p:nvPr>
        </p:nvGraphicFramePr>
        <p:xfrm>
          <a:off x="5940152" y="2420888"/>
          <a:ext cx="16002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0" name="Ecuación" r:id="rId7" imgW="1600200" imgH="965200" progId="Equation.3">
                  <p:embed/>
                </p:oleObj>
              </mc:Choice>
              <mc:Fallback>
                <p:oleObj name="Ecuación" r:id="rId7" imgW="1600200" imgH="965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420888"/>
                        <a:ext cx="1600200" cy="9620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2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37222"/>
              </p:ext>
            </p:extLst>
          </p:nvPr>
        </p:nvGraphicFramePr>
        <p:xfrm>
          <a:off x="1547664" y="4105275"/>
          <a:ext cx="10191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1" name="Ecuación" r:id="rId9" imgW="1016000" imgH="228600" progId="Equation.3">
                  <p:embed/>
                </p:oleObj>
              </mc:Choice>
              <mc:Fallback>
                <p:oleObj name="Ecuación" r:id="rId9" imgW="10160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105275"/>
                        <a:ext cx="1019175" cy="2286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2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114301"/>
              </p:ext>
            </p:extLst>
          </p:nvPr>
        </p:nvGraphicFramePr>
        <p:xfrm>
          <a:off x="3363393" y="4069281"/>
          <a:ext cx="466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2" name="Ecuación" r:id="rId11" imgW="469696" imgH="393529" progId="Equation.3">
                  <p:embed/>
                </p:oleObj>
              </mc:Choice>
              <mc:Fallback>
                <p:oleObj name="Ecuación" r:id="rId11" imgW="469696" imgH="39352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393" y="4069281"/>
                        <a:ext cx="4667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2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944672"/>
              </p:ext>
            </p:extLst>
          </p:nvPr>
        </p:nvGraphicFramePr>
        <p:xfrm>
          <a:off x="4788024" y="4097555"/>
          <a:ext cx="533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3" name="Ecuación" r:id="rId13" imgW="533169" imgH="406224" progId="Equation.3">
                  <p:embed/>
                </p:oleObj>
              </mc:Choice>
              <mc:Fallback>
                <p:oleObj name="Ecuación" r:id="rId13" imgW="533169" imgH="40622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097555"/>
                        <a:ext cx="5334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2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117713"/>
              </p:ext>
            </p:extLst>
          </p:nvPr>
        </p:nvGraphicFramePr>
        <p:xfrm>
          <a:off x="5868144" y="4052887"/>
          <a:ext cx="1876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4" name="Ecuación" r:id="rId15" imgW="1879600" imgH="558800" progId="Equation.3">
                  <p:embed/>
                </p:oleObj>
              </mc:Choice>
              <mc:Fallback>
                <p:oleObj name="Ecuación" r:id="rId15" imgW="1879600" imgH="558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052887"/>
                        <a:ext cx="1876425" cy="5619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55576" y="364963"/>
            <a:ext cx="254739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Tahoma" pitchFamily="34" charset="0"/>
                <a:ea typeface="Times New Roman" pitchFamily="18" charset="0"/>
                <a:cs typeface="Tahoma" pitchFamily="34" charset="0"/>
              </a:rPr>
              <a:t>Modelo M/M/1/K</a:t>
            </a:r>
            <a:endParaRPr kumimoji="0" lang="es-PE" altLang="es-PE" b="0" i="0" u="none" strike="noStrike" cap="none" normalizeH="0" baseline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52400" y="137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52400" y="2295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52400" y="3257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52400" y="3486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52400" y="4743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; </a:t>
            </a:r>
            <a:endParaRPr kumimoji="0" lang="es-ES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52400" y="5305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33" name="Picture 69" descr="mm1k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5616624" cy="13430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2" name="1 CuadroTexto"/>
          <p:cNvSpPr txBox="1"/>
          <p:nvPr/>
        </p:nvSpPr>
        <p:spPr>
          <a:xfrm>
            <a:off x="467544" y="734295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C00000"/>
                </a:solidFill>
              </a:rPr>
              <a:t>Diagrama de flujo de un estado estacionario</a:t>
            </a:r>
            <a:endParaRPr lang="es-PE" dirty="0">
              <a:solidFill>
                <a:srgbClr val="C00000"/>
              </a:solidFill>
            </a:endParaRPr>
          </a:p>
        </p:txBody>
      </p:sp>
      <p:sp>
        <p:nvSpPr>
          <p:cNvPr id="4" name="Rectangle 78"/>
          <p:cNvSpPr>
            <a:spLocks noChangeArrowheads="1"/>
          </p:cNvSpPr>
          <p:nvPr/>
        </p:nvSpPr>
        <p:spPr bwMode="auto">
          <a:xfrm>
            <a:off x="467544" y="4840225"/>
            <a:ext cx="740084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 smtClean="0">
                <a:ln>
                  <a:noFill/>
                </a:ln>
                <a:solidFill>
                  <a:srgbClr val="252525"/>
                </a:solidFill>
                <a:effectLst/>
                <a:latin typeface="Arial" pitchFamily="34" charset="0"/>
                <a:cs typeface="Arial" pitchFamily="34" charset="0"/>
              </a:rPr>
              <a:t>Este modelo representa a un servidor  que pone en una cola de espera de tamaño finito o de capacidad máxima K </a:t>
            </a:r>
            <a:endParaRPr kumimoji="0" lang="es-PE" altLang="es-P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FF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5800" y="609600"/>
            <a:ext cx="5614392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altLang="es-PE" sz="2400" b="1" dirty="0" smtClean="0">
                <a:solidFill>
                  <a:srgbClr val="C00000"/>
                </a:solidFill>
              </a:rPr>
              <a:t>FORMULAS PARA COLAS</a:t>
            </a:r>
            <a:br>
              <a:rPr lang="es-MX" altLang="es-PE" sz="2400" b="1" dirty="0" smtClean="0">
                <a:solidFill>
                  <a:srgbClr val="C00000"/>
                </a:solidFill>
              </a:rPr>
            </a:br>
            <a:r>
              <a:rPr lang="es-MX" altLang="es-PE" sz="2400" b="1" dirty="0" smtClean="0">
                <a:solidFill>
                  <a:srgbClr val="C00000"/>
                </a:solidFill>
              </a:rPr>
              <a:t>MODELO D: POBLACIÓN LIMITADA</a:t>
            </a:r>
            <a:endParaRPr lang="es-ES" altLang="es-PE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52081"/>
              </p:ext>
            </p:extLst>
          </p:nvPr>
        </p:nvGraphicFramePr>
        <p:xfrm>
          <a:off x="827584" y="1752600"/>
          <a:ext cx="6248400" cy="362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cuación" r:id="rId3" imgW="4533900" imgH="2501900" progId="Equation.3">
                  <p:embed/>
                </p:oleObj>
              </mc:Choice>
              <mc:Fallback>
                <p:oleObj name="Ecuación" r:id="rId3" imgW="4533900" imgH="2501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752600"/>
                        <a:ext cx="6248400" cy="3621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6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FF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627875"/>
              </p:ext>
            </p:extLst>
          </p:nvPr>
        </p:nvGraphicFramePr>
        <p:xfrm>
          <a:off x="683568" y="908720"/>
          <a:ext cx="7344816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cuación" r:id="rId3" imgW="5676900" imgH="3162300" progId="Equation.3">
                  <p:embed/>
                </p:oleObj>
              </mc:Choice>
              <mc:Fallback>
                <p:oleObj name="Ecuación" r:id="rId3" imgW="5676900" imgH="3162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908720"/>
                        <a:ext cx="7344816" cy="403244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5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467544" y="1412776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s-MX" altLang="es-PE" dirty="0">
                <a:solidFill>
                  <a:srgbClr val="002060"/>
                </a:solidFill>
              </a:rPr>
              <a:t>Los </a:t>
            </a:r>
            <a:r>
              <a:rPr lang="es-MX" altLang="es-PE" b="1" dirty="0">
                <a:solidFill>
                  <a:srgbClr val="002060"/>
                </a:solidFill>
              </a:rPr>
              <a:t>Modelos de Líneas de Espera</a:t>
            </a:r>
            <a:r>
              <a:rPr lang="es-MX" altLang="es-PE" dirty="0">
                <a:solidFill>
                  <a:srgbClr val="002060"/>
                </a:solidFill>
              </a:rPr>
              <a:t> son de gran utilidad tanto en las áreas de Manufactura como en las de Servicio.</a:t>
            </a:r>
          </a:p>
          <a:p>
            <a:pPr algn="just">
              <a:lnSpc>
                <a:spcPct val="90000"/>
              </a:lnSpc>
            </a:pPr>
            <a:endParaRPr lang="es-MX" altLang="es-PE" dirty="0">
              <a:solidFill>
                <a:srgbClr val="00206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s-MX" altLang="es-PE" dirty="0">
                <a:solidFill>
                  <a:srgbClr val="002060"/>
                </a:solidFill>
              </a:rPr>
              <a:t>Los </a:t>
            </a:r>
            <a:r>
              <a:rPr lang="es-MX" altLang="es-PE" b="1" dirty="0">
                <a:solidFill>
                  <a:srgbClr val="002060"/>
                </a:solidFill>
              </a:rPr>
              <a:t>Análisis de Colas</a:t>
            </a:r>
            <a:r>
              <a:rPr lang="es-MX" altLang="es-PE" dirty="0">
                <a:solidFill>
                  <a:srgbClr val="002060"/>
                </a:solidFill>
              </a:rPr>
              <a:t> </a:t>
            </a:r>
            <a:r>
              <a:rPr lang="es-MX" altLang="es-PE" i="1" dirty="0">
                <a:solidFill>
                  <a:srgbClr val="002060"/>
                </a:solidFill>
              </a:rPr>
              <a:t>relacionan</a:t>
            </a:r>
            <a:r>
              <a:rPr lang="es-MX" altLang="es-PE" dirty="0">
                <a:solidFill>
                  <a:srgbClr val="002060"/>
                </a:solidFill>
              </a:rPr>
              <a:t>: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es-MX" altLang="es-PE" dirty="0">
              <a:solidFill>
                <a:srgbClr val="002060"/>
              </a:solidFill>
            </a:endParaRPr>
          </a:p>
          <a:p>
            <a:pPr marL="552450" lvl="1" indent="-95250" algn="just">
              <a:lnSpc>
                <a:spcPct val="90000"/>
              </a:lnSpc>
            </a:pPr>
            <a:r>
              <a:rPr lang="es-MX" altLang="es-PE" dirty="0">
                <a:solidFill>
                  <a:srgbClr val="002060"/>
                </a:solidFill>
              </a:rPr>
              <a:t> la </a:t>
            </a:r>
            <a:r>
              <a:rPr lang="es-MX" altLang="es-PE" b="1" dirty="0">
                <a:solidFill>
                  <a:srgbClr val="002060"/>
                </a:solidFill>
              </a:rPr>
              <a:t>longitud de la línea de espera</a:t>
            </a:r>
            <a:r>
              <a:rPr lang="es-MX" altLang="es-PE" dirty="0" smtClean="0">
                <a:solidFill>
                  <a:srgbClr val="002060"/>
                </a:solidFill>
              </a:rPr>
              <a:t>,</a:t>
            </a:r>
            <a:endParaRPr lang="es-MX" altLang="es-PE" b="1" dirty="0">
              <a:solidFill>
                <a:srgbClr val="002060"/>
              </a:solidFill>
            </a:endParaRPr>
          </a:p>
          <a:p>
            <a:pPr marL="552450" lvl="1" indent="-95250" algn="just">
              <a:lnSpc>
                <a:spcPct val="90000"/>
              </a:lnSpc>
            </a:pPr>
            <a:r>
              <a:rPr lang="es-MX" altLang="es-PE" b="1" dirty="0">
                <a:solidFill>
                  <a:srgbClr val="002060"/>
                </a:solidFill>
              </a:rPr>
              <a:t>el promedio de tiempo de espera </a:t>
            </a:r>
          </a:p>
          <a:p>
            <a:pPr marL="552450" lvl="1" indent="-95250" algn="just">
              <a:lnSpc>
                <a:spcPct val="90000"/>
              </a:lnSpc>
              <a:buFontTx/>
              <a:buNone/>
            </a:pPr>
            <a:r>
              <a:rPr lang="es-MX" altLang="es-PE" dirty="0">
                <a:solidFill>
                  <a:srgbClr val="002060"/>
                </a:solidFill>
              </a:rPr>
              <a:t> y otros factores como:</a:t>
            </a:r>
          </a:p>
          <a:p>
            <a:pPr marL="552450" lvl="1" indent="-95250" algn="just">
              <a:lnSpc>
                <a:spcPct val="90000"/>
              </a:lnSpc>
            </a:pPr>
            <a:r>
              <a:rPr lang="es-MX" altLang="es-PE" dirty="0">
                <a:solidFill>
                  <a:srgbClr val="002060"/>
                </a:solidFill>
              </a:rPr>
              <a:t> la </a:t>
            </a:r>
            <a:r>
              <a:rPr lang="es-MX" altLang="es-PE" b="1" dirty="0">
                <a:solidFill>
                  <a:srgbClr val="002060"/>
                </a:solidFill>
              </a:rPr>
              <a:t>conducta de los usuarios </a:t>
            </a:r>
            <a:r>
              <a:rPr lang="es-MX" altLang="es-PE" dirty="0">
                <a:solidFill>
                  <a:srgbClr val="002060"/>
                </a:solidFill>
              </a:rPr>
              <a:t>a la llegada y en la cola</a:t>
            </a:r>
            <a:r>
              <a:rPr lang="es-MX" altLang="es-PE" b="1" dirty="0">
                <a:solidFill>
                  <a:srgbClr val="002060"/>
                </a:solidFill>
              </a:rPr>
              <a:t>,</a:t>
            </a:r>
          </a:p>
          <a:p>
            <a:pPr marL="552450" lvl="1" indent="-95250" algn="just">
              <a:lnSpc>
                <a:spcPct val="90000"/>
              </a:lnSpc>
              <a:buFontTx/>
              <a:buNone/>
            </a:pPr>
            <a:endParaRPr lang="es-MX" altLang="es-PE" b="1" dirty="0">
              <a:solidFill>
                <a:srgbClr val="002060"/>
              </a:solidFill>
            </a:endParaRPr>
          </a:p>
          <a:p>
            <a:pPr marL="552450" lvl="1" indent="-95250" algn="just">
              <a:lnSpc>
                <a:spcPct val="90000"/>
              </a:lnSpc>
              <a:buFontTx/>
              <a:buNone/>
            </a:pPr>
            <a:r>
              <a:rPr lang="es-MX" altLang="es-PE" dirty="0">
                <a:solidFill>
                  <a:srgbClr val="002060"/>
                </a:solidFill>
              </a:rPr>
              <a:t> Los </a:t>
            </a:r>
            <a:r>
              <a:rPr lang="es-MX" altLang="es-PE" b="1" dirty="0">
                <a:solidFill>
                  <a:srgbClr val="002060"/>
                </a:solidFill>
              </a:rPr>
              <a:t>Análisis de Colas</a:t>
            </a:r>
            <a:r>
              <a:rPr lang="es-MX" altLang="es-PE" dirty="0">
                <a:solidFill>
                  <a:srgbClr val="002060"/>
                </a:solidFill>
              </a:rPr>
              <a:t> ayudan a </a:t>
            </a:r>
            <a:r>
              <a:rPr lang="es-MX" altLang="es-PE" i="1" dirty="0">
                <a:solidFill>
                  <a:srgbClr val="002060"/>
                </a:solidFill>
              </a:rPr>
              <a:t>entender el comportamiento</a:t>
            </a:r>
            <a:r>
              <a:rPr lang="es-MX" altLang="es-PE" dirty="0">
                <a:solidFill>
                  <a:srgbClr val="002060"/>
                </a:solidFill>
              </a:rPr>
              <a:t> de estos sistemas de servicio (la atención de las cajeras de un banco, actividades de mantenimiento y reparación de maquinaria,  el control de las operaciones en planta, etc.).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83568" y="297522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PE" sz="3200" b="1" dirty="0" smtClean="0">
                <a:solidFill>
                  <a:srgbClr val="C00000"/>
                </a:solidFill>
              </a:rPr>
              <a:t>Teoría de Colas o Líneas de Espera</a:t>
            </a:r>
            <a:r>
              <a:rPr lang="es-ES" altLang="es-PE" b="1" dirty="0" smtClean="0"/>
              <a:t>:</a:t>
            </a:r>
            <a:br>
              <a:rPr lang="es-ES" altLang="es-PE" b="1" dirty="0" smtClean="0"/>
            </a:br>
            <a:endParaRPr lang="es-P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69" y="1988840"/>
            <a:ext cx="291187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4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 flipH="1">
            <a:off x="683568" y="364014"/>
            <a:ext cx="194421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Definición</a:t>
            </a:r>
            <a:endParaRPr lang="es-PE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95536" y="761110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solidFill>
                  <a:srgbClr val="FF0000"/>
                </a:solidFill>
              </a:rPr>
              <a:t>Teoría de colas </a:t>
            </a:r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es el estudio matemático del comportamiento de líneas de espera. Es también una colección de modelos matemático que describen sistemas de líneas de espera. Su origen se debe </a:t>
            </a:r>
            <a:r>
              <a:rPr lang="es-PE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Agner</a:t>
            </a:r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Krarup</a:t>
            </a:r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Erlang</a:t>
            </a:r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(Dinamarca 1878 – 1929)</a:t>
            </a:r>
          </a:p>
          <a:p>
            <a:endParaRPr lang="es-PE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Estás  se presentan cuando </a:t>
            </a:r>
            <a:r>
              <a:rPr lang="es-PE" b="1" dirty="0" smtClean="0">
                <a:solidFill>
                  <a:srgbClr val="FF0000"/>
                </a:solidFill>
              </a:rPr>
              <a:t>clientes</a:t>
            </a:r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llegan a un lugar demandando un servicio a un </a:t>
            </a:r>
            <a:r>
              <a:rPr lang="es-PE" b="1" dirty="0" smtClean="0">
                <a:solidFill>
                  <a:srgbClr val="FF0000"/>
                </a:solidFill>
              </a:rPr>
              <a:t>servidor</a:t>
            </a:r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el cual tiene cierta capacidad de atención.</a:t>
            </a:r>
          </a:p>
          <a:p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Si el servidor no esta disponible y el cliente decide esperar, entonces se forma una línea de espera.</a:t>
            </a:r>
            <a:endParaRPr lang="es-PE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28" y="3346433"/>
            <a:ext cx="5628496" cy="317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39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39552" y="476672"/>
            <a:ext cx="7500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rgbClr val="FF0000"/>
                </a:solidFill>
              </a:rPr>
              <a:t>Objetivos: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Identificar el nivel optima de capacidad del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Evaluar las alternativas de  modificación de la capacidad del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Establecer un balance equilibrado (costos y servicios)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467544" y="2132856"/>
            <a:ext cx="328808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2060"/>
                </a:solidFill>
              </a:rPr>
              <a:t>Características fundamentales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2780928"/>
            <a:ext cx="40575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Patrón de llegada de clientes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Patrón de atención del servido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Disciplina de la cola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No. De canales de servicio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No. De etapas en cada servicio</a:t>
            </a:r>
          </a:p>
          <a:p>
            <a:pPr marL="342900" indent="-342900">
              <a:buAutoNum type="alphaLcPeriod"/>
            </a:pPr>
            <a:r>
              <a:rPr lang="es-PE" dirty="0" smtClean="0">
                <a:solidFill>
                  <a:srgbClr val="002060"/>
                </a:solidFill>
              </a:rPr>
              <a:t>Medida de eficiencia del sistema.</a:t>
            </a:r>
            <a:endParaRPr lang="es-PE" dirty="0">
              <a:solidFill>
                <a:srgbClr val="002060"/>
              </a:solidFill>
            </a:endParaRPr>
          </a:p>
        </p:txBody>
      </p:sp>
      <p:pic>
        <p:nvPicPr>
          <p:cNvPr id="5" name="4 Imagen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9592" y="4797152"/>
            <a:ext cx="5400040" cy="76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8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11560" y="476672"/>
            <a:ext cx="2732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accent1">
                    <a:lumMod val="50000"/>
                  </a:schemeClr>
                </a:solidFill>
              </a:rPr>
              <a:t>CONCEPTOS</a:t>
            </a:r>
            <a:r>
              <a:rPr lang="es-PE" b="1" dirty="0" smtClean="0"/>
              <a:t> </a:t>
            </a:r>
            <a:r>
              <a:rPr lang="es-PE" b="1" dirty="0" smtClean="0">
                <a:solidFill>
                  <a:schemeClr val="accent1">
                    <a:lumMod val="50000"/>
                  </a:schemeClr>
                </a:solidFill>
              </a:rPr>
              <a:t>BASICOS</a:t>
            </a:r>
            <a:endParaRPr lang="es-PE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23528" y="1124744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rgbClr val="C00000"/>
                </a:solidFill>
              </a:rPr>
              <a:t>Clientes</a:t>
            </a:r>
            <a:r>
              <a:rPr lang="es-PE" dirty="0" smtClean="0">
                <a:solidFill>
                  <a:schemeClr val="accent1">
                    <a:lumMod val="50000"/>
                  </a:schemeClr>
                </a:solidFill>
              </a:rPr>
              <a:t>: gente esperando líneas telefónicos desocupadas; maquinas que esperan ser reparadas.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rgbClr val="C00000"/>
                </a:solidFill>
              </a:rPr>
              <a:t>Instalaciones de servicio</a:t>
            </a:r>
            <a:r>
              <a:rPr lang="es-PE" dirty="0" smtClean="0">
                <a:solidFill>
                  <a:schemeClr val="accent1">
                    <a:lumMod val="50000"/>
                  </a:schemeClr>
                </a:solidFill>
              </a:rPr>
              <a:t>: líneas telefónicas, talleres de reparación, pistas de aeropuerto.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rgbClr val="C00000"/>
                </a:solidFill>
              </a:rPr>
              <a:t>Llegadas:</a:t>
            </a:r>
            <a:r>
              <a:rPr lang="es-PE" dirty="0" smtClean="0">
                <a:solidFill>
                  <a:schemeClr val="accent1">
                    <a:lumMod val="50000"/>
                  </a:schemeClr>
                </a:solidFill>
              </a:rPr>
              <a:t> numero de clientes que llegan a las instalaciones de servicio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rgbClr val="C00000"/>
                </a:solidFill>
              </a:rPr>
              <a:t>Tasa de servicio</a:t>
            </a:r>
            <a:r>
              <a:rPr lang="es-PE" dirty="0" smtClean="0">
                <a:solidFill>
                  <a:schemeClr val="accent1">
                    <a:lumMod val="50000"/>
                  </a:schemeClr>
                </a:solidFill>
              </a:rPr>
              <a:t>: capacidad de servicio, un sistema telefónico entre dos ciudades puede manjar 90 llamadas por minuto.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rgbClr val="C00000"/>
                </a:solidFill>
              </a:rPr>
              <a:t>Numero de servidores de servicio</a:t>
            </a:r>
            <a:r>
              <a:rPr lang="es-PE" dirty="0" smtClean="0">
                <a:solidFill>
                  <a:schemeClr val="accent1">
                    <a:lumMod val="50000"/>
                  </a:schemeClr>
                </a:solidFill>
              </a:rPr>
              <a:t>: cantada de servidores que se disponen, numero de puestos de reparación, numero de pistas de aterrizaje de un aeropuerto.</a:t>
            </a:r>
          </a:p>
          <a:p>
            <a:endParaRPr lang="es-P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4" y="4149080"/>
            <a:ext cx="33843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http://soda.ustadistancia.edu.co/enlinea/invoperaciones2/linea_de_espe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724255"/>
            <a:ext cx="2736305" cy="24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8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9" y="631776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PE" dirty="0" smtClean="0">
                <a:solidFill>
                  <a:srgbClr val="FF0000"/>
                </a:solidFill>
              </a:rPr>
              <a:t>Patrón de llegada de los clientes:</a:t>
            </a:r>
            <a:r>
              <a:rPr lang="es-PE" dirty="0" smtClean="0">
                <a:solidFill>
                  <a:srgbClr val="002060"/>
                </a:solidFill>
              </a:rPr>
              <a:t>  es la forma en que los clientes llegan a solicitar el servicio. Mientras menor sea el intervalo de tiempo con mas frecuencia llegan los clientes, lo que aumenta la demanda del servicio.</a:t>
            </a:r>
          </a:p>
          <a:p>
            <a:pPr marL="342900" indent="-342900">
              <a:buAutoNum type="arabicPeriod"/>
            </a:pPr>
            <a:r>
              <a:rPr lang="es-PE" dirty="0" smtClean="0">
                <a:solidFill>
                  <a:srgbClr val="FF0000"/>
                </a:solidFill>
              </a:rPr>
              <a:t>Patrón de atención del servicio</a:t>
            </a:r>
            <a:r>
              <a:rPr lang="es-PE" dirty="0" smtClean="0">
                <a:solidFill>
                  <a:srgbClr val="002060"/>
                </a:solidFill>
              </a:rPr>
              <a:t>: este proceso define como son atendidas los clientes por unidad de tiempo.</a:t>
            </a:r>
          </a:p>
          <a:p>
            <a:pPr marL="342900" indent="-342900">
              <a:buAutoNum type="arabicPeriod"/>
            </a:pPr>
            <a:r>
              <a:rPr lang="es-PE" dirty="0" smtClean="0">
                <a:solidFill>
                  <a:srgbClr val="FF0000"/>
                </a:solidFill>
              </a:rPr>
              <a:t>Disciplina de  la cola</a:t>
            </a:r>
            <a:r>
              <a:rPr lang="es-PE" dirty="0" smtClean="0">
                <a:solidFill>
                  <a:srgbClr val="002060"/>
                </a:solidFill>
              </a:rPr>
              <a:t>:  se refiere a la manera como los clientes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Primero en entrar, es el primero en</a:t>
            </a:r>
          </a:p>
          <a:p>
            <a:r>
              <a:rPr lang="es-PE" dirty="0">
                <a:solidFill>
                  <a:srgbClr val="002060"/>
                </a:solidFill>
              </a:rPr>
              <a:t> </a:t>
            </a:r>
            <a:r>
              <a:rPr lang="es-PE" dirty="0" smtClean="0">
                <a:solidFill>
                  <a:srgbClr val="002060"/>
                </a:solidFill>
              </a:rPr>
              <a:t>    Salir (FIFO o PEPS)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Ultimo e entrar primero en salir (UEPS</a:t>
            </a:r>
          </a:p>
          <a:p>
            <a:r>
              <a:rPr lang="es-PE" dirty="0" smtClean="0">
                <a:solidFill>
                  <a:srgbClr val="002060"/>
                </a:solidFill>
              </a:rPr>
              <a:t>    o LIFO)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>
                <a:solidFill>
                  <a:srgbClr val="002060"/>
                </a:solidFill>
              </a:rPr>
              <a:t>Seleccionar al azar al cliente a ser </a:t>
            </a:r>
          </a:p>
          <a:p>
            <a:r>
              <a:rPr lang="es-PE" dirty="0" smtClean="0">
                <a:solidFill>
                  <a:srgbClr val="002060"/>
                </a:solidFill>
              </a:rPr>
              <a:t>     atendido (SIRO O SEDA).</a:t>
            </a:r>
          </a:p>
          <a:p>
            <a:r>
              <a:rPr lang="es-PE" dirty="0" smtClean="0">
                <a:solidFill>
                  <a:srgbClr val="002060"/>
                </a:solidFill>
              </a:rPr>
              <a:t>4. </a:t>
            </a:r>
            <a:r>
              <a:rPr lang="es-PE" dirty="0" smtClean="0">
                <a:solidFill>
                  <a:srgbClr val="FF0000"/>
                </a:solidFill>
              </a:rPr>
              <a:t>Numero de canales de servicio</a:t>
            </a:r>
            <a:r>
              <a:rPr lang="es-PE" dirty="0" smtClean="0">
                <a:solidFill>
                  <a:srgbClr val="002060"/>
                </a:solidFill>
              </a:rPr>
              <a:t>. </a:t>
            </a:r>
            <a:endParaRPr lang="es-PE" dirty="0">
              <a:solidFill>
                <a:srgbClr val="002060"/>
              </a:solidFill>
            </a:endParaRPr>
          </a:p>
        </p:txBody>
      </p:sp>
      <p:pic>
        <p:nvPicPr>
          <p:cNvPr id="4" name="3 Imagen"/>
          <p:cNvPicPr/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076056" y="2708920"/>
            <a:ext cx="3976067" cy="3247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1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539552" y="548680"/>
            <a:ext cx="7772400" cy="547260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s-MX" altLang="es-PE" dirty="0">
                <a:solidFill>
                  <a:srgbClr val="0070C0"/>
                </a:solidFill>
              </a:rPr>
              <a:t>Las </a:t>
            </a:r>
            <a:r>
              <a:rPr lang="es-MX" altLang="es-PE" b="1" dirty="0">
                <a:solidFill>
                  <a:srgbClr val="0070C0"/>
                </a:solidFill>
              </a:rPr>
              <a:t>LINEAS DE ESPERA,FILAS DE ESPERA o COLAS</a:t>
            </a:r>
            <a:r>
              <a:rPr lang="es-MX" altLang="es-PE" dirty="0">
                <a:solidFill>
                  <a:srgbClr val="0070C0"/>
                </a:solidFill>
              </a:rPr>
              <a:t>, son realidades cotidianas:</a:t>
            </a:r>
          </a:p>
          <a:p>
            <a:pPr marL="631825" lvl="2" indent="0" algn="just"/>
            <a:r>
              <a:rPr lang="es-MX" altLang="es-PE" b="1" dirty="0">
                <a:solidFill>
                  <a:srgbClr val="0070C0"/>
                </a:solidFill>
              </a:rPr>
              <a:t>Personas esperando</a:t>
            </a:r>
            <a:r>
              <a:rPr lang="es-MX" altLang="es-PE" dirty="0">
                <a:solidFill>
                  <a:srgbClr val="0070C0"/>
                </a:solidFill>
              </a:rPr>
              <a:t> para </a:t>
            </a:r>
            <a:r>
              <a:rPr lang="es-MX" altLang="es-PE" dirty="0" smtClean="0">
                <a:solidFill>
                  <a:srgbClr val="0070C0"/>
                </a:solidFill>
              </a:rPr>
              <a:t>realizar</a:t>
            </a:r>
          </a:p>
          <a:p>
            <a:pPr marL="631825" lvl="2" indent="0" algn="just">
              <a:buNone/>
            </a:pPr>
            <a:r>
              <a:rPr lang="es-MX" altLang="es-PE" dirty="0" smtClean="0">
                <a:solidFill>
                  <a:srgbClr val="0070C0"/>
                </a:solidFill>
              </a:rPr>
              <a:t> </a:t>
            </a:r>
            <a:r>
              <a:rPr lang="es-MX" altLang="es-PE" dirty="0">
                <a:solidFill>
                  <a:srgbClr val="0070C0"/>
                </a:solidFill>
              </a:rPr>
              <a:t>sus transacciones ante una caja </a:t>
            </a:r>
            <a:r>
              <a:rPr lang="es-MX" altLang="es-PE" dirty="0" smtClean="0">
                <a:solidFill>
                  <a:srgbClr val="0070C0"/>
                </a:solidFill>
              </a:rPr>
              <a:t>en</a:t>
            </a:r>
          </a:p>
          <a:p>
            <a:pPr marL="631825" lvl="2" indent="0" algn="just">
              <a:buNone/>
            </a:pPr>
            <a:r>
              <a:rPr lang="es-MX" altLang="es-PE" dirty="0" smtClean="0">
                <a:solidFill>
                  <a:srgbClr val="0070C0"/>
                </a:solidFill>
              </a:rPr>
              <a:t> </a:t>
            </a:r>
            <a:r>
              <a:rPr lang="es-MX" altLang="es-PE" dirty="0">
                <a:solidFill>
                  <a:srgbClr val="0070C0"/>
                </a:solidFill>
              </a:rPr>
              <a:t>un banco,</a:t>
            </a:r>
          </a:p>
          <a:p>
            <a:pPr marL="631825" lvl="2" indent="0" algn="just"/>
            <a:r>
              <a:rPr lang="es-MX" altLang="es-PE" b="1" dirty="0">
                <a:solidFill>
                  <a:srgbClr val="0070C0"/>
                </a:solidFill>
              </a:rPr>
              <a:t>Estudiantes esperando</a:t>
            </a:r>
            <a:r>
              <a:rPr lang="es-MX" altLang="es-PE" dirty="0">
                <a:solidFill>
                  <a:srgbClr val="0070C0"/>
                </a:solidFill>
              </a:rPr>
              <a:t> por </a:t>
            </a:r>
            <a:endParaRPr lang="es-MX" altLang="es-PE" dirty="0" smtClean="0">
              <a:solidFill>
                <a:srgbClr val="0070C0"/>
              </a:solidFill>
            </a:endParaRPr>
          </a:p>
          <a:p>
            <a:pPr marL="631825" lvl="2" indent="0" algn="just">
              <a:buNone/>
            </a:pPr>
            <a:r>
              <a:rPr lang="es-MX" altLang="es-PE" dirty="0" smtClean="0">
                <a:solidFill>
                  <a:srgbClr val="0070C0"/>
                </a:solidFill>
              </a:rPr>
              <a:t>obtener </a:t>
            </a:r>
            <a:r>
              <a:rPr lang="es-MX" altLang="es-PE" dirty="0">
                <a:solidFill>
                  <a:srgbClr val="0070C0"/>
                </a:solidFill>
              </a:rPr>
              <a:t>copias en la fotocopiadora,</a:t>
            </a:r>
          </a:p>
          <a:p>
            <a:pPr marL="631825" lvl="2" indent="0" algn="just"/>
            <a:r>
              <a:rPr lang="es-MX" altLang="es-PE" b="1" dirty="0">
                <a:solidFill>
                  <a:srgbClr val="0070C0"/>
                </a:solidFill>
              </a:rPr>
              <a:t>Vehículos esperando </a:t>
            </a:r>
            <a:r>
              <a:rPr lang="es-MX" altLang="es-PE" dirty="0">
                <a:solidFill>
                  <a:srgbClr val="0070C0"/>
                </a:solidFill>
              </a:rPr>
              <a:t>pagar ante </a:t>
            </a:r>
            <a:endParaRPr lang="es-MX" altLang="es-PE" dirty="0" smtClean="0">
              <a:solidFill>
                <a:srgbClr val="0070C0"/>
              </a:solidFill>
            </a:endParaRPr>
          </a:p>
          <a:p>
            <a:pPr marL="631825" lvl="2" indent="0" algn="just">
              <a:buNone/>
            </a:pPr>
            <a:r>
              <a:rPr lang="es-MX" altLang="es-PE" dirty="0" smtClean="0">
                <a:solidFill>
                  <a:srgbClr val="0070C0"/>
                </a:solidFill>
              </a:rPr>
              <a:t>una </a:t>
            </a:r>
            <a:r>
              <a:rPr lang="es-MX" altLang="es-PE" dirty="0">
                <a:solidFill>
                  <a:srgbClr val="0070C0"/>
                </a:solidFill>
              </a:rPr>
              <a:t>estación de peaje o continuar su camino, ante un semáforo en rojo, </a:t>
            </a:r>
          </a:p>
          <a:p>
            <a:pPr marL="631825" lvl="2" indent="0" algn="just"/>
            <a:r>
              <a:rPr lang="es-MX" altLang="es-PE" b="1" dirty="0">
                <a:solidFill>
                  <a:srgbClr val="0070C0"/>
                </a:solidFill>
              </a:rPr>
              <a:t>Máquinas </a:t>
            </a:r>
            <a:r>
              <a:rPr lang="es-MX" altLang="es-PE" dirty="0">
                <a:solidFill>
                  <a:srgbClr val="0070C0"/>
                </a:solidFill>
              </a:rPr>
              <a:t>dañadas a la </a:t>
            </a:r>
            <a:r>
              <a:rPr lang="es-MX" altLang="es-PE" b="1" dirty="0">
                <a:solidFill>
                  <a:srgbClr val="0070C0"/>
                </a:solidFill>
              </a:rPr>
              <a:t>espera</a:t>
            </a:r>
            <a:r>
              <a:rPr lang="es-MX" altLang="es-PE" dirty="0">
                <a:solidFill>
                  <a:srgbClr val="0070C0"/>
                </a:solidFill>
              </a:rPr>
              <a:t> de ser rehabilitadas.</a:t>
            </a:r>
          </a:p>
          <a:p>
            <a:pPr marL="631825" lvl="2" indent="0" algn="just">
              <a:buFontTx/>
              <a:buNone/>
            </a:pPr>
            <a:endParaRPr lang="es-MX" altLang="es-PE" dirty="0">
              <a:solidFill>
                <a:srgbClr val="0070C0"/>
              </a:solidFill>
            </a:endParaRPr>
          </a:p>
          <a:p>
            <a:pPr marL="631825" lvl="2" indent="0" algn="just">
              <a:buFontTx/>
              <a:buNone/>
            </a:pPr>
            <a:r>
              <a:rPr lang="es-MX" altLang="es-PE" i="1" dirty="0">
                <a:solidFill>
                  <a:srgbClr val="0070C0"/>
                </a:solidFill>
              </a:rPr>
              <a:t>Se forman debido a un </a:t>
            </a:r>
            <a:r>
              <a:rPr lang="es-MX" altLang="es-PE" b="1" dirty="0">
                <a:solidFill>
                  <a:srgbClr val="0070C0"/>
                </a:solidFill>
              </a:rPr>
              <a:t>desequilibrio temporal</a:t>
            </a:r>
            <a:r>
              <a:rPr lang="es-MX" altLang="es-PE" i="1" dirty="0">
                <a:solidFill>
                  <a:srgbClr val="0070C0"/>
                </a:solidFill>
              </a:rPr>
              <a:t> entre la </a:t>
            </a:r>
            <a:r>
              <a:rPr lang="es-MX" altLang="es-PE" b="1" dirty="0">
                <a:solidFill>
                  <a:srgbClr val="0070C0"/>
                </a:solidFill>
              </a:rPr>
              <a:t>demanda del servicio</a:t>
            </a:r>
            <a:r>
              <a:rPr lang="es-MX" altLang="es-PE" i="1" dirty="0">
                <a:solidFill>
                  <a:srgbClr val="0070C0"/>
                </a:solidFill>
              </a:rPr>
              <a:t> y la </a:t>
            </a:r>
            <a:r>
              <a:rPr lang="es-MX" altLang="es-PE" b="1" dirty="0">
                <a:solidFill>
                  <a:srgbClr val="0070C0"/>
                </a:solidFill>
              </a:rPr>
              <a:t>capacidad del sistema para suministrarlo.</a:t>
            </a:r>
            <a:endParaRPr lang="es-ES" altLang="es-PE" b="1" dirty="0">
              <a:solidFill>
                <a:srgbClr val="0070C0"/>
              </a:solidFill>
            </a:endParaRPr>
          </a:p>
        </p:txBody>
      </p:sp>
      <p:pic>
        <p:nvPicPr>
          <p:cNvPr id="8194" name="Picture 2" descr="http://cdn.algarabia.com/wp-content/uploads/2014/09/QR-Eureka-1.jpg?633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316835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o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2520</Words>
  <Application>Microsoft Office PowerPoint</Application>
  <PresentationFormat>Presentación en pantalla (4:3)</PresentationFormat>
  <Paragraphs>307</Paragraphs>
  <Slides>32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Técnico</vt:lpstr>
      <vt:lpstr>Office Theme</vt:lpstr>
      <vt:lpstr>Ecuación</vt:lpstr>
      <vt:lpstr>Teoría de colas (o Línea de Espera)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Teoría de colas</dc:title>
  <dc:creator>JOSE</dc:creator>
  <cp:lastModifiedBy>Jose</cp:lastModifiedBy>
  <cp:revision>60</cp:revision>
  <dcterms:created xsi:type="dcterms:W3CDTF">2015-05-21T12:32:14Z</dcterms:created>
  <dcterms:modified xsi:type="dcterms:W3CDTF">2017-10-09T15:02:59Z</dcterms:modified>
</cp:coreProperties>
</file>